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3"/>
  </p:notesMasterIdLst>
  <p:sldIdLst>
    <p:sldId id="268" r:id="rId2"/>
    <p:sldId id="258" r:id="rId3"/>
    <p:sldId id="269" r:id="rId4"/>
    <p:sldId id="262" r:id="rId5"/>
    <p:sldId id="260" r:id="rId6"/>
    <p:sldId id="264" r:id="rId7"/>
    <p:sldId id="265" r:id="rId8"/>
    <p:sldId id="266" r:id="rId9"/>
    <p:sldId id="263" r:id="rId10"/>
    <p:sldId id="271"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43A09E-74AA-8F40-B6CC-5E2DFBE48586}" v="437" dt="2022-02-12T16:28:24.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75"/>
  </p:normalViewPr>
  <p:slideViewPr>
    <p:cSldViewPr snapToGrid="0" snapToObjects="1">
      <p:cViewPr varScale="1">
        <p:scale>
          <a:sx n="119" d="100"/>
          <a:sy n="119" d="100"/>
        </p:scale>
        <p:origin x="5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CB63A-188A-4DBD-A7B6-C28DB122EB65}" type="doc">
      <dgm:prSet loTypeId="urn:microsoft.com/office/officeart/2016/7/layout/LinearArrowProcessNumbered" loCatId="process" qsTypeId="urn:microsoft.com/office/officeart/2005/8/quickstyle/simple1" qsCatId="simple" csTypeId="urn:microsoft.com/office/officeart/2005/8/colors/colorful5" csCatId="colorful" phldr="1"/>
      <dgm:spPr/>
      <dgm:t>
        <a:bodyPr/>
        <a:lstStyle/>
        <a:p>
          <a:endParaRPr lang="en-US"/>
        </a:p>
      </dgm:t>
    </dgm:pt>
    <dgm:pt modelId="{48126D16-029A-4CE8-B495-A8279A39D7CF}">
      <dgm:prSet custT="1"/>
      <dgm:spPr/>
      <dgm:t>
        <a:bodyPr anchor="ctr"/>
        <a:lstStyle/>
        <a:p>
          <a:pPr marL="0" lvl="0" indent="0" algn="ctr" defTabSz="889000">
            <a:lnSpc>
              <a:spcPct val="100000"/>
            </a:lnSpc>
            <a:spcBef>
              <a:spcPct val="0"/>
            </a:spcBef>
            <a:spcAft>
              <a:spcPct val="35000"/>
            </a:spcAft>
            <a:buNone/>
          </a:pPr>
          <a:r>
            <a:rPr lang="en-US" sz="2000" kern="1200" dirty="0">
              <a:solidFill>
                <a:srgbClr val="000000">
                  <a:hueOff val="0"/>
                  <a:satOff val="0"/>
                  <a:lumOff val="0"/>
                  <a:alphaOff val="0"/>
                </a:srgbClr>
              </a:solidFill>
              <a:latin typeface="Trade Gothic Next Light"/>
              <a:ea typeface="+mn-ea"/>
              <a:cs typeface="+mn-cs"/>
            </a:rPr>
            <a:t>Identify five popular Christian denominations, and research on Google Trends.</a:t>
          </a:r>
        </a:p>
      </dgm:t>
    </dgm:pt>
    <dgm:pt modelId="{032091D8-2371-4C4E-BAAA-D71BD958438B}" type="parTrans" cxnId="{6EF1918D-E75E-4D0F-8D21-929AAB56EFF0}">
      <dgm:prSet/>
      <dgm:spPr/>
      <dgm:t>
        <a:bodyPr/>
        <a:lstStyle/>
        <a:p>
          <a:endParaRPr lang="en-US"/>
        </a:p>
      </dgm:t>
    </dgm:pt>
    <dgm:pt modelId="{D645B2CA-1CE5-4BF3-ABE9-0E8D945DBB3B}" type="sibTrans" cxnId="{6EF1918D-E75E-4D0F-8D21-929AAB56EFF0}">
      <dgm:prSet phldrT="1" phldr="0"/>
      <dgm:spPr/>
      <dgm:t>
        <a:bodyPr/>
        <a:lstStyle/>
        <a:p>
          <a:r>
            <a:rPr lang="en-US"/>
            <a:t>1</a:t>
          </a:r>
          <a:endParaRPr lang="en-US" dirty="0"/>
        </a:p>
      </dgm:t>
    </dgm:pt>
    <dgm:pt modelId="{C3CB1657-F56B-49F3-9CCF-C684A8DDE936}">
      <dgm:prSet/>
      <dgm:spPr/>
      <dgm:t>
        <a:bodyPr anchor="ctr"/>
        <a:lstStyle/>
        <a:p>
          <a:pPr algn="ctr"/>
          <a:r>
            <a:rPr lang="en-US" dirty="0"/>
            <a:t>Focus on the term “church”. Complete additional research on one Christian denomination.</a:t>
          </a:r>
        </a:p>
      </dgm:t>
    </dgm:pt>
    <dgm:pt modelId="{466210B3-8467-4F23-BBE5-B89AD3E0E8BF}" type="parTrans" cxnId="{09F740FA-B849-48E2-8489-264635A28E9C}">
      <dgm:prSet/>
      <dgm:spPr/>
      <dgm:t>
        <a:bodyPr/>
        <a:lstStyle/>
        <a:p>
          <a:endParaRPr lang="en-US"/>
        </a:p>
      </dgm:t>
    </dgm:pt>
    <dgm:pt modelId="{0B0929B3-932E-44DC-8749-2BDD88068336}" type="sibTrans" cxnId="{09F740FA-B849-48E2-8489-264635A28E9C}">
      <dgm:prSet phldrT="2" phldr="0"/>
      <dgm:spPr/>
      <dgm:t>
        <a:bodyPr/>
        <a:lstStyle/>
        <a:p>
          <a:r>
            <a:rPr lang="en-US"/>
            <a:t>2</a:t>
          </a:r>
          <a:endParaRPr lang="en-US" dirty="0"/>
        </a:p>
      </dgm:t>
    </dgm:pt>
    <dgm:pt modelId="{95AC1807-6CB6-4A4F-BFDF-28FF4DA95364}">
      <dgm:prSet custT="1"/>
      <dgm:spPr/>
      <dgm:t>
        <a:bodyPr anchor="ctr"/>
        <a:lstStyle/>
        <a:p>
          <a:pPr algn="ctr">
            <a:lnSpc>
              <a:spcPct val="100000"/>
            </a:lnSpc>
          </a:pPr>
          <a:r>
            <a:rPr lang="en-US" sz="2000" dirty="0"/>
            <a:t>Research non-Christian beliefs on Google Trends to test if Christians are switching to other beliefs.</a:t>
          </a:r>
        </a:p>
      </dgm:t>
    </dgm:pt>
    <dgm:pt modelId="{41B796BE-F196-40F2-AA10-1D24279EC40F}" type="parTrans" cxnId="{6FA462B6-AC23-44D8-8969-27C55964EEB9}">
      <dgm:prSet/>
      <dgm:spPr/>
      <dgm:t>
        <a:bodyPr/>
        <a:lstStyle/>
        <a:p>
          <a:endParaRPr lang="en-US"/>
        </a:p>
      </dgm:t>
    </dgm:pt>
    <dgm:pt modelId="{6C0A6797-92B4-4E50-BC22-9196C442C52C}" type="sibTrans" cxnId="{6FA462B6-AC23-44D8-8969-27C55964EEB9}">
      <dgm:prSet phldrT="3" phldr="0"/>
      <dgm:spPr/>
      <dgm:t>
        <a:bodyPr/>
        <a:lstStyle/>
        <a:p>
          <a:r>
            <a:rPr lang="en-US"/>
            <a:t>3</a:t>
          </a:r>
          <a:endParaRPr lang="en-US" dirty="0"/>
        </a:p>
      </dgm:t>
    </dgm:pt>
    <dgm:pt modelId="{BAFD9877-CF9D-4EFF-89B0-DBC6D4514B31}">
      <dgm:prSet custT="1"/>
      <dgm:spPr/>
      <dgm:t>
        <a:bodyPr anchor="ctr"/>
        <a:lstStyle/>
        <a:p>
          <a:pPr algn="ctr"/>
          <a:r>
            <a:rPr lang="en-US" sz="2000" kern="1200" dirty="0">
              <a:solidFill>
                <a:srgbClr val="000000">
                  <a:hueOff val="0"/>
                  <a:satOff val="0"/>
                  <a:lumOff val="0"/>
                  <a:alphaOff val="0"/>
                </a:srgbClr>
              </a:solidFill>
              <a:latin typeface="Trade Gothic Next Light"/>
              <a:ea typeface="+mn-ea"/>
              <a:cs typeface="+mn-cs"/>
            </a:rPr>
            <a:t>Identify</a:t>
          </a:r>
          <a:r>
            <a:rPr lang="en-US" sz="1800" kern="1200" dirty="0"/>
            <a:t> </a:t>
          </a:r>
          <a:r>
            <a:rPr lang="en-US" sz="2000" kern="1200" dirty="0">
              <a:solidFill>
                <a:srgbClr val="000000">
                  <a:hueOff val="0"/>
                  <a:satOff val="0"/>
                  <a:lumOff val="0"/>
                  <a:alphaOff val="0"/>
                </a:srgbClr>
              </a:solidFill>
              <a:latin typeface="Trade Gothic Next Light"/>
              <a:ea typeface="+mn-ea"/>
              <a:cs typeface="+mn-cs"/>
            </a:rPr>
            <a:t>Christian related terms. Research on Google Trends to test for disinterest in Christian beliefs.</a:t>
          </a:r>
        </a:p>
      </dgm:t>
    </dgm:pt>
    <dgm:pt modelId="{0DCC5829-DA31-4403-908B-25D0C3F35EAE}" type="parTrans" cxnId="{F1290494-F2D5-4D3E-B2B1-07F6BE683513}">
      <dgm:prSet/>
      <dgm:spPr/>
      <dgm:t>
        <a:bodyPr/>
        <a:lstStyle/>
        <a:p>
          <a:endParaRPr lang="en-US"/>
        </a:p>
      </dgm:t>
    </dgm:pt>
    <dgm:pt modelId="{2055148E-A654-4318-A16D-EEF92994A425}" type="sibTrans" cxnId="{F1290494-F2D5-4D3E-B2B1-07F6BE683513}">
      <dgm:prSet phldrT="4" phldr="0"/>
      <dgm:spPr/>
      <dgm:t>
        <a:bodyPr/>
        <a:lstStyle/>
        <a:p>
          <a:r>
            <a:rPr lang="en-US"/>
            <a:t>4</a:t>
          </a:r>
          <a:endParaRPr lang="en-US" dirty="0"/>
        </a:p>
      </dgm:t>
    </dgm:pt>
    <dgm:pt modelId="{D4FF1A2B-2EDC-40B1-AB13-363FE479FF93}">
      <dgm:prSet custT="1"/>
      <dgm:spPr/>
      <dgm:t>
        <a:bodyPr anchor="ctr"/>
        <a:lstStyle/>
        <a:p>
          <a:pPr algn="ctr"/>
          <a:r>
            <a:rPr lang="en-US" sz="2000" kern="1200" dirty="0">
              <a:solidFill>
                <a:srgbClr val="000000">
                  <a:hueOff val="0"/>
                  <a:satOff val="0"/>
                  <a:lumOff val="0"/>
                  <a:alphaOff val="0"/>
                </a:srgbClr>
              </a:solidFill>
              <a:latin typeface="Trade Gothic Next Light"/>
              <a:ea typeface="+mn-ea"/>
              <a:cs typeface="+mn-cs"/>
            </a:rPr>
            <a:t>Focus on the term “nones” and complete additional research.</a:t>
          </a:r>
        </a:p>
      </dgm:t>
    </dgm:pt>
    <dgm:pt modelId="{3BF3F0B1-697A-4966-B753-4F4ECD3E8461}" type="parTrans" cxnId="{73DFCC0B-4142-46C7-94C6-15550F282155}">
      <dgm:prSet/>
      <dgm:spPr/>
      <dgm:t>
        <a:bodyPr/>
        <a:lstStyle/>
        <a:p>
          <a:endParaRPr lang="en-US"/>
        </a:p>
      </dgm:t>
    </dgm:pt>
    <dgm:pt modelId="{AF40D963-A9D0-458E-845F-D6D35DE5395B}" type="sibTrans" cxnId="{73DFCC0B-4142-46C7-94C6-15550F282155}">
      <dgm:prSet phldrT="5" phldr="0"/>
      <dgm:spPr/>
      <dgm:t>
        <a:bodyPr/>
        <a:lstStyle/>
        <a:p>
          <a:r>
            <a:rPr lang="en-US"/>
            <a:t>5</a:t>
          </a:r>
          <a:endParaRPr lang="en-US" dirty="0"/>
        </a:p>
      </dgm:t>
    </dgm:pt>
    <dgm:pt modelId="{08B2EA1F-EF18-AF4B-9B2F-00842EF2245D}" type="pres">
      <dgm:prSet presAssocID="{97DCB63A-188A-4DBD-A7B6-C28DB122EB65}" presName="linearFlow" presStyleCnt="0">
        <dgm:presLayoutVars>
          <dgm:dir/>
          <dgm:animLvl val="lvl"/>
          <dgm:resizeHandles val="exact"/>
        </dgm:presLayoutVars>
      </dgm:prSet>
      <dgm:spPr/>
    </dgm:pt>
    <dgm:pt modelId="{A5E65858-DB24-4A48-A317-3370000B0C24}" type="pres">
      <dgm:prSet presAssocID="{48126D16-029A-4CE8-B495-A8279A39D7CF}" presName="compositeNode" presStyleCnt="0"/>
      <dgm:spPr/>
    </dgm:pt>
    <dgm:pt modelId="{6B1010B8-C461-A642-9991-FDDE3D1EB5EA}" type="pres">
      <dgm:prSet presAssocID="{48126D16-029A-4CE8-B495-A8279A39D7CF}" presName="parTx" presStyleLbl="node1" presStyleIdx="0" presStyleCnt="0">
        <dgm:presLayoutVars>
          <dgm:chMax val="0"/>
          <dgm:chPref val="0"/>
          <dgm:bulletEnabled val="1"/>
        </dgm:presLayoutVars>
      </dgm:prSet>
      <dgm:spPr/>
    </dgm:pt>
    <dgm:pt modelId="{05919B11-8955-F242-8306-060369855E76}" type="pres">
      <dgm:prSet presAssocID="{48126D16-029A-4CE8-B495-A8279A39D7CF}" presName="parSh" presStyleCnt="0"/>
      <dgm:spPr/>
    </dgm:pt>
    <dgm:pt modelId="{DAEC0F0A-E0F5-CC4F-922E-FA9D2E7BD6A7}" type="pres">
      <dgm:prSet presAssocID="{48126D16-029A-4CE8-B495-A8279A39D7CF}" presName="lineNode" presStyleLbl="alignAccFollowNode1" presStyleIdx="0" presStyleCnt="15"/>
      <dgm:spPr/>
    </dgm:pt>
    <dgm:pt modelId="{237B4E57-70EC-8740-B968-D518B39D2FCD}" type="pres">
      <dgm:prSet presAssocID="{48126D16-029A-4CE8-B495-A8279A39D7CF}" presName="lineArrowNode" presStyleLbl="alignAccFollowNode1" presStyleIdx="1" presStyleCnt="15"/>
      <dgm:spPr/>
    </dgm:pt>
    <dgm:pt modelId="{3C25DA48-F90F-F443-B4A9-6EA7EB3135BE}" type="pres">
      <dgm:prSet presAssocID="{D645B2CA-1CE5-4BF3-ABE9-0E8D945DBB3B}" presName="sibTransNodeCircle" presStyleLbl="alignNode1" presStyleIdx="0" presStyleCnt="5">
        <dgm:presLayoutVars>
          <dgm:chMax val="0"/>
          <dgm:bulletEnabled/>
        </dgm:presLayoutVars>
      </dgm:prSet>
      <dgm:spPr/>
    </dgm:pt>
    <dgm:pt modelId="{8A89EE2C-8AE8-8445-862F-4D2578CD5FB1}" type="pres">
      <dgm:prSet presAssocID="{D645B2CA-1CE5-4BF3-ABE9-0E8D945DBB3B}" presName="spacerBetweenCircleAndCallout" presStyleCnt="0">
        <dgm:presLayoutVars/>
      </dgm:prSet>
      <dgm:spPr/>
    </dgm:pt>
    <dgm:pt modelId="{7521B3DD-2E68-AF4F-8599-F08466E92500}" type="pres">
      <dgm:prSet presAssocID="{48126D16-029A-4CE8-B495-A8279A39D7CF}" presName="nodeText" presStyleLbl="alignAccFollowNode1" presStyleIdx="2" presStyleCnt="15">
        <dgm:presLayoutVars>
          <dgm:bulletEnabled val="1"/>
        </dgm:presLayoutVars>
      </dgm:prSet>
      <dgm:spPr/>
    </dgm:pt>
    <dgm:pt modelId="{8DBAA122-19CF-C34F-B353-8B4FC59D7FF8}" type="pres">
      <dgm:prSet presAssocID="{D645B2CA-1CE5-4BF3-ABE9-0E8D945DBB3B}" presName="sibTransComposite" presStyleCnt="0"/>
      <dgm:spPr/>
    </dgm:pt>
    <dgm:pt modelId="{42FB5AAC-BFBA-C74A-B498-992F43CE8A2C}" type="pres">
      <dgm:prSet presAssocID="{C3CB1657-F56B-49F3-9CCF-C684A8DDE936}" presName="compositeNode" presStyleCnt="0"/>
      <dgm:spPr/>
    </dgm:pt>
    <dgm:pt modelId="{E510176B-2C77-304A-8CA8-7703A09B1489}" type="pres">
      <dgm:prSet presAssocID="{C3CB1657-F56B-49F3-9CCF-C684A8DDE936}" presName="parTx" presStyleLbl="node1" presStyleIdx="0" presStyleCnt="0">
        <dgm:presLayoutVars>
          <dgm:chMax val="0"/>
          <dgm:chPref val="0"/>
          <dgm:bulletEnabled val="1"/>
        </dgm:presLayoutVars>
      </dgm:prSet>
      <dgm:spPr/>
    </dgm:pt>
    <dgm:pt modelId="{921F91CD-4AD5-9549-8077-4891BA2DFF63}" type="pres">
      <dgm:prSet presAssocID="{C3CB1657-F56B-49F3-9CCF-C684A8DDE936}" presName="parSh" presStyleCnt="0"/>
      <dgm:spPr/>
    </dgm:pt>
    <dgm:pt modelId="{505D72C1-C2AA-4449-B9F1-9B19BAB1311E}" type="pres">
      <dgm:prSet presAssocID="{C3CB1657-F56B-49F3-9CCF-C684A8DDE936}" presName="lineNode" presStyleLbl="alignAccFollowNode1" presStyleIdx="3" presStyleCnt="15"/>
      <dgm:spPr/>
    </dgm:pt>
    <dgm:pt modelId="{4CF959CB-0222-9B4C-A6B1-78CC9D69B3D0}" type="pres">
      <dgm:prSet presAssocID="{C3CB1657-F56B-49F3-9CCF-C684A8DDE936}" presName="lineArrowNode" presStyleLbl="alignAccFollowNode1" presStyleIdx="4" presStyleCnt="15"/>
      <dgm:spPr/>
    </dgm:pt>
    <dgm:pt modelId="{7199EB47-3402-3340-9212-F25A27E16AB7}" type="pres">
      <dgm:prSet presAssocID="{0B0929B3-932E-44DC-8749-2BDD88068336}" presName="sibTransNodeCircle" presStyleLbl="alignNode1" presStyleIdx="1" presStyleCnt="5">
        <dgm:presLayoutVars>
          <dgm:chMax val="0"/>
          <dgm:bulletEnabled/>
        </dgm:presLayoutVars>
      </dgm:prSet>
      <dgm:spPr/>
    </dgm:pt>
    <dgm:pt modelId="{7F10B6B1-DE1A-754B-AB27-A13C1DED975E}" type="pres">
      <dgm:prSet presAssocID="{0B0929B3-932E-44DC-8749-2BDD88068336}" presName="spacerBetweenCircleAndCallout" presStyleCnt="0">
        <dgm:presLayoutVars/>
      </dgm:prSet>
      <dgm:spPr/>
    </dgm:pt>
    <dgm:pt modelId="{06CCA5D6-9646-A843-9A63-0C8C20B3B527}" type="pres">
      <dgm:prSet presAssocID="{C3CB1657-F56B-49F3-9CCF-C684A8DDE936}" presName="nodeText" presStyleLbl="alignAccFollowNode1" presStyleIdx="5" presStyleCnt="15">
        <dgm:presLayoutVars>
          <dgm:bulletEnabled val="1"/>
        </dgm:presLayoutVars>
      </dgm:prSet>
      <dgm:spPr/>
    </dgm:pt>
    <dgm:pt modelId="{481E025C-2CFB-184E-8489-8AF481ECFE8E}" type="pres">
      <dgm:prSet presAssocID="{0B0929B3-932E-44DC-8749-2BDD88068336}" presName="sibTransComposite" presStyleCnt="0"/>
      <dgm:spPr/>
    </dgm:pt>
    <dgm:pt modelId="{BD41EBEE-7DB0-BE40-8C24-D0370E6A58AA}" type="pres">
      <dgm:prSet presAssocID="{95AC1807-6CB6-4A4F-BFDF-28FF4DA95364}" presName="compositeNode" presStyleCnt="0"/>
      <dgm:spPr/>
    </dgm:pt>
    <dgm:pt modelId="{DF2D9B8F-D01B-7C4F-86FA-A10C82079DD4}" type="pres">
      <dgm:prSet presAssocID="{95AC1807-6CB6-4A4F-BFDF-28FF4DA95364}" presName="parTx" presStyleLbl="node1" presStyleIdx="0" presStyleCnt="0">
        <dgm:presLayoutVars>
          <dgm:chMax val="0"/>
          <dgm:chPref val="0"/>
          <dgm:bulletEnabled val="1"/>
        </dgm:presLayoutVars>
      </dgm:prSet>
      <dgm:spPr/>
    </dgm:pt>
    <dgm:pt modelId="{DAABADB1-ABC6-5845-89ED-AF230BDA8850}" type="pres">
      <dgm:prSet presAssocID="{95AC1807-6CB6-4A4F-BFDF-28FF4DA95364}" presName="parSh" presStyleCnt="0"/>
      <dgm:spPr/>
    </dgm:pt>
    <dgm:pt modelId="{069BE62E-5AC6-BC49-A1B3-8DA71F9C51F0}" type="pres">
      <dgm:prSet presAssocID="{95AC1807-6CB6-4A4F-BFDF-28FF4DA95364}" presName="lineNode" presStyleLbl="alignAccFollowNode1" presStyleIdx="6" presStyleCnt="15"/>
      <dgm:spPr/>
    </dgm:pt>
    <dgm:pt modelId="{E068C10C-E9A1-3B4A-B433-7E599CCA0503}" type="pres">
      <dgm:prSet presAssocID="{95AC1807-6CB6-4A4F-BFDF-28FF4DA95364}" presName="lineArrowNode" presStyleLbl="alignAccFollowNode1" presStyleIdx="7" presStyleCnt="15"/>
      <dgm:spPr/>
    </dgm:pt>
    <dgm:pt modelId="{80BEBEFE-7628-214C-9D2C-DB37F46AD551}" type="pres">
      <dgm:prSet presAssocID="{6C0A6797-92B4-4E50-BC22-9196C442C52C}" presName="sibTransNodeCircle" presStyleLbl="alignNode1" presStyleIdx="2" presStyleCnt="5">
        <dgm:presLayoutVars>
          <dgm:chMax val="0"/>
          <dgm:bulletEnabled/>
        </dgm:presLayoutVars>
      </dgm:prSet>
      <dgm:spPr/>
    </dgm:pt>
    <dgm:pt modelId="{DAB00489-09F2-1D44-8FF8-217E0F6BD7A7}" type="pres">
      <dgm:prSet presAssocID="{6C0A6797-92B4-4E50-BC22-9196C442C52C}" presName="spacerBetweenCircleAndCallout" presStyleCnt="0">
        <dgm:presLayoutVars/>
      </dgm:prSet>
      <dgm:spPr/>
    </dgm:pt>
    <dgm:pt modelId="{0C54B588-7B97-CB42-857A-D8CFD2B640FE}" type="pres">
      <dgm:prSet presAssocID="{95AC1807-6CB6-4A4F-BFDF-28FF4DA95364}" presName="nodeText" presStyleLbl="alignAccFollowNode1" presStyleIdx="8" presStyleCnt="15">
        <dgm:presLayoutVars>
          <dgm:bulletEnabled val="1"/>
        </dgm:presLayoutVars>
      </dgm:prSet>
      <dgm:spPr/>
    </dgm:pt>
    <dgm:pt modelId="{17A33C3E-A767-2E4B-A444-D565CA2F4FD9}" type="pres">
      <dgm:prSet presAssocID="{6C0A6797-92B4-4E50-BC22-9196C442C52C}" presName="sibTransComposite" presStyleCnt="0"/>
      <dgm:spPr/>
    </dgm:pt>
    <dgm:pt modelId="{AF439C1A-C883-C94A-8C82-408FBAE51FBD}" type="pres">
      <dgm:prSet presAssocID="{BAFD9877-CF9D-4EFF-89B0-DBC6D4514B31}" presName="compositeNode" presStyleCnt="0"/>
      <dgm:spPr/>
    </dgm:pt>
    <dgm:pt modelId="{A8854399-A1A4-9346-9D72-E96FCAC76B21}" type="pres">
      <dgm:prSet presAssocID="{BAFD9877-CF9D-4EFF-89B0-DBC6D4514B31}" presName="parTx" presStyleLbl="node1" presStyleIdx="0" presStyleCnt="0">
        <dgm:presLayoutVars>
          <dgm:chMax val="0"/>
          <dgm:chPref val="0"/>
          <dgm:bulletEnabled val="1"/>
        </dgm:presLayoutVars>
      </dgm:prSet>
      <dgm:spPr/>
    </dgm:pt>
    <dgm:pt modelId="{5AFCB78D-8C8F-5B49-9630-5C636B010B5C}" type="pres">
      <dgm:prSet presAssocID="{BAFD9877-CF9D-4EFF-89B0-DBC6D4514B31}" presName="parSh" presStyleCnt="0"/>
      <dgm:spPr/>
    </dgm:pt>
    <dgm:pt modelId="{5A07FC6B-FBBE-0742-A959-065E529ACC67}" type="pres">
      <dgm:prSet presAssocID="{BAFD9877-CF9D-4EFF-89B0-DBC6D4514B31}" presName="lineNode" presStyleLbl="alignAccFollowNode1" presStyleIdx="9" presStyleCnt="15"/>
      <dgm:spPr/>
    </dgm:pt>
    <dgm:pt modelId="{D4A5128F-394E-4B44-8F60-C3773BB1FEC2}" type="pres">
      <dgm:prSet presAssocID="{BAFD9877-CF9D-4EFF-89B0-DBC6D4514B31}" presName="lineArrowNode" presStyleLbl="alignAccFollowNode1" presStyleIdx="10" presStyleCnt="15"/>
      <dgm:spPr/>
    </dgm:pt>
    <dgm:pt modelId="{C29271A6-BBA2-4D45-ABF5-5CF3A738B360}" type="pres">
      <dgm:prSet presAssocID="{2055148E-A654-4318-A16D-EEF92994A425}" presName="sibTransNodeCircle" presStyleLbl="alignNode1" presStyleIdx="3" presStyleCnt="5">
        <dgm:presLayoutVars>
          <dgm:chMax val="0"/>
          <dgm:bulletEnabled/>
        </dgm:presLayoutVars>
      </dgm:prSet>
      <dgm:spPr/>
    </dgm:pt>
    <dgm:pt modelId="{7B95D05E-648A-664E-B222-AAC73CD800F6}" type="pres">
      <dgm:prSet presAssocID="{2055148E-A654-4318-A16D-EEF92994A425}" presName="spacerBetweenCircleAndCallout" presStyleCnt="0">
        <dgm:presLayoutVars/>
      </dgm:prSet>
      <dgm:spPr/>
    </dgm:pt>
    <dgm:pt modelId="{5DB9EBED-80B9-544B-9482-29825B83808A}" type="pres">
      <dgm:prSet presAssocID="{BAFD9877-CF9D-4EFF-89B0-DBC6D4514B31}" presName="nodeText" presStyleLbl="alignAccFollowNode1" presStyleIdx="11" presStyleCnt="15" custScaleX="106010">
        <dgm:presLayoutVars>
          <dgm:bulletEnabled val="1"/>
        </dgm:presLayoutVars>
      </dgm:prSet>
      <dgm:spPr/>
    </dgm:pt>
    <dgm:pt modelId="{05654154-08EA-F644-B204-01647B7D27AD}" type="pres">
      <dgm:prSet presAssocID="{2055148E-A654-4318-A16D-EEF92994A425}" presName="sibTransComposite" presStyleCnt="0"/>
      <dgm:spPr/>
    </dgm:pt>
    <dgm:pt modelId="{4BDF0C60-2EF9-CF4B-BA13-80F3517093EB}" type="pres">
      <dgm:prSet presAssocID="{D4FF1A2B-2EDC-40B1-AB13-363FE479FF93}" presName="compositeNode" presStyleCnt="0"/>
      <dgm:spPr/>
    </dgm:pt>
    <dgm:pt modelId="{D4AA1EEC-75D9-D641-B27D-2EB973F7BF2C}" type="pres">
      <dgm:prSet presAssocID="{D4FF1A2B-2EDC-40B1-AB13-363FE479FF93}" presName="parTx" presStyleLbl="node1" presStyleIdx="0" presStyleCnt="0">
        <dgm:presLayoutVars>
          <dgm:chMax val="0"/>
          <dgm:chPref val="0"/>
          <dgm:bulletEnabled val="1"/>
        </dgm:presLayoutVars>
      </dgm:prSet>
      <dgm:spPr/>
    </dgm:pt>
    <dgm:pt modelId="{5D0FCDBB-3C7B-8041-9D17-04C4E5D24CF2}" type="pres">
      <dgm:prSet presAssocID="{D4FF1A2B-2EDC-40B1-AB13-363FE479FF93}" presName="parSh" presStyleCnt="0"/>
      <dgm:spPr/>
    </dgm:pt>
    <dgm:pt modelId="{DDE60A6D-AD47-8949-A90A-68006A4B34EE}" type="pres">
      <dgm:prSet presAssocID="{D4FF1A2B-2EDC-40B1-AB13-363FE479FF93}" presName="lineNode" presStyleLbl="alignAccFollowNode1" presStyleIdx="12" presStyleCnt="15"/>
      <dgm:spPr/>
    </dgm:pt>
    <dgm:pt modelId="{16D769D6-3885-3843-A747-4FDAD6F21FC2}" type="pres">
      <dgm:prSet presAssocID="{D4FF1A2B-2EDC-40B1-AB13-363FE479FF93}" presName="lineArrowNode" presStyleLbl="alignAccFollowNode1" presStyleIdx="13" presStyleCnt="15"/>
      <dgm:spPr/>
    </dgm:pt>
    <dgm:pt modelId="{9C2F7952-BDAA-584F-A6A0-3328982134B5}" type="pres">
      <dgm:prSet presAssocID="{AF40D963-A9D0-458E-845F-D6D35DE5395B}" presName="sibTransNodeCircle" presStyleLbl="alignNode1" presStyleIdx="4" presStyleCnt="5">
        <dgm:presLayoutVars>
          <dgm:chMax val="0"/>
          <dgm:bulletEnabled/>
        </dgm:presLayoutVars>
      </dgm:prSet>
      <dgm:spPr/>
    </dgm:pt>
    <dgm:pt modelId="{6908CD31-23E4-F042-B3C4-0C23402F7CB7}" type="pres">
      <dgm:prSet presAssocID="{AF40D963-A9D0-458E-845F-D6D35DE5395B}" presName="spacerBetweenCircleAndCallout" presStyleCnt="0">
        <dgm:presLayoutVars/>
      </dgm:prSet>
      <dgm:spPr/>
    </dgm:pt>
    <dgm:pt modelId="{A5DF8821-4A5F-B140-B099-274CC7397390}" type="pres">
      <dgm:prSet presAssocID="{D4FF1A2B-2EDC-40B1-AB13-363FE479FF93}" presName="nodeText" presStyleLbl="alignAccFollowNode1" presStyleIdx="14" presStyleCnt="15">
        <dgm:presLayoutVars>
          <dgm:bulletEnabled val="1"/>
        </dgm:presLayoutVars>
      </dgm:prSet>
      <dgm:spPr/>
    </dgm:pt>
  </dgm:ptLst>
  <dgm:cxnLst>
    <dgm:cxn modelId="{75085209-D036-D241-9887-CC90AC7474B3}" type="presOf" srcId="{0B0929B3-932E-44DC-8749-2BDD88068336}" destId="{7199EB47-3402-3340-9212-F25A27E16AB7}" srcOrd="0" destOrd="0" presId="urn:microsoft.com/office/officeart/2016/7/layout/LinearArrowProcessNumbered"/>
    <dgm:cxn modelId="{73DFCC0B-4142-46C7-94C6-15550F282155}" srcId="{97DCB63A-188A-4DBD-A7B6-C28DB122EB65}" destId="{D4FF1A2B-2EDC-40B1-AB13-363FE479FF93}" srcOrd="4" destOrd="0" parTransId="{3BF3F0B1-697A-4966-B753-4F4ECD3E8461}" sibTransId="{AF40D963-A9D0-458E-845F-D6D35DE5395B}"/>
    <dgm:cxn modelId="{AF11090E-4FD0-0D4B-B7A1-63309C1C5864}" type="presOf" srcId="{97DCB63A-188A-4DBD-A7B6-C28DB122EB65}" destId="{08B2EA1F-EF18-AF4B-9B2F-00842EF2245D}" srcOrd="0" destOrd="0" presId="urn:microsoft.com/office/officeart/2016/7/layout/LinearArrowProcessNumbered"/>
    <dgm:cxn modelId="{7A911B1E-8137-934E-B3B7-512AE5190B98}" type="presOf" srcId="{C3CB1657-F56B-49F3-9CCF-C684A8DDE936}" destId="{06CCA5D6-9646-A843-9A63-0C8C20B3B527}" srcOrd="0" destOrd="0" presId="urn:microsoft.com/office/officeart/2016/7/layout/LinearArrowProcessNumbered"/>
    <dgm:cxn modelId="{97328E25-F41B-FC4A-9679-9D37D03E675D}" type="presOf" srcId="{6C0A6797-92B4-4E50-BC22-9196C442C52C}" destId="{80BEBEFE-7628-214C-9D2C-DB37F46AD551}" srcOrd="0" destOrd="0" presId="urn:microsoft.com/office/officeart/2016/7/layout/LinearArrowProcessNumbered"/>
    <dgm:cxn modelId="{F6846270-17A8-7D48-B27E-12A7222A092B}" type="presOf" srcId="{2055148E-A654-4318-A16D-EEF92994A425}" destId="{C29271A6-BBA2-4D45-ABF5-5CF3A738B360}" srcOrd="0" destOrd="0" presId="urn:microsoft.com/office/officeart/2016/7/layout/LinearArrowProcessNumbered"/>
    <dgm:cxn modelId="{6EF1918D-E75E-4D0F-8D21-929AAB56EFF0}" srcId="{97DCB63A-188A-4DBD-A7B6-C28DB122EB65}" destId="{48126D16-029A-4CE8-B495-A8279A39D7CF}" srcOrd="0" destOrd="0" parTransId="{032091D8-2371-4C4E-BAAA-D71BD958438B}" sibTransId="{D645B2CA-1CE5-4BF3-ABE9-0E8D945DBB3B}"/>
    <dgm:cxn modelId="{F1290494-F2D5-4D3E-B2B1-07F6BE683513}" srcId="{97DCB63A-188A-4DBD-A7B6-C28DB122EB65}" destId="{BAFD9877-CF9D-4EFF-89B0-DBC6D4514B31}" srcOrd="3" destOrd="0" parTransId="{0DCC5829-DA31-4403-908B-25D0C3F35EAE}" sibTransId="{2055148E-A654-4318-A16D-EEF92994A425}"/>
    <dgm:cxn modelId="{0F90889C-4237-E749-94A3-533616F6B493}" type="presOf" srcId="{95AC1807-6CB6-4A4F-BFDF-28FF4DA95364}" destId="{0C54B588-7B97-CB42-857A-D8CFD2B640FE}" srcOrd="0" destOrd="0" presId="urn:microsoft.com/office/officeart/2016/7/layout/LinearArrowProcessNumbered"/>
    <dgm:cxn modelId="{3E6227AF-CF3C-6641-84DD-2244C6B48C28}" type="presOf" srcId="{48126D16-029A-4CE8-B495-A8279A39D7CF}" destId="{7521B3DD-2E68-AF4F-8599-F08466E92500}" srcOrd="0" destOrd="0" presId="urn:microsoft.com/office/officeart/2016/7/layout/LinearArrowProcessNumbered"/>
    <dgm:cxn modelId="{1210EBB0-DDE4-AE49-8FDB-24248C25FDC7}" type="presOf" srcId="{D645B2CA-1CE5-4BF3-ABE9-0E8D945DBB3B}" destId="{3C25DA48-F90F-F443-B4A9-6EA7EB3135BE}" srcOrd="0" destOrd="0" presId="urn:microsoft.com/office/officeart/2016/7/layout/LinearArrowProcessNumbered"/>
    <dgm:cxn modelId="{6FA462B6-AC23-44D8-8969-27C55964EEB9}" srcId="{97DCB63A-188A-4DBD-A7B6-C28DB122EB65}" destId="{95AC1807-6CB6-4A4F-BFDF-28FF4DA95364}" srcOrd="2" destOrd="0" parTransId="{41B796BE-F196-40F2-AA10-1D24279EC40F}" sibTransId="{6C0A6797-92B4-4E50-BC22-9196C442C52C}"/>
    <dgm:cxn modelId="{DD7EE0BA-7C3B-5649-B598-A141300B3A99}" type="presOf" srcId="{D4FF1A2B-2EDC-40B1-AB13-363FE479FF93}" destId="{A5DF8821-4A5F-B140-B099-274CC7397390}" srcOrd="0" destOrd="0" presId="urn:microsoft.com/office/officeart/2016/7/layout/LinearArrowProcessNumbered"/>
    <dgm:cxn modelId="{E6EE4BC3-63A0-B142-A237-EEE5A5808898}" type="presOf" srcId="{BAFD9877-CF9D-4EFF-89B0-DBC6D4514B31}" destId="{5DB9EBED-80B9-544B-9482-29825B83808A}" srcOrd="0" destOrd="0" presId="urn:microsoft.com/office/officeart/2016/7/layout/LinearArrowProcessNumbered"/>
    <dgm:cxn modelId="{1B8DA7F3-212A-7140-BB46-913CEC348A07}" type="presOf" srcId="{AF40D963-A9D0-458E-845F-D6D35DE5395B}" destId="{9C2F7952-BDAA-584F-A6A0-3328982134B5}" srcOrd="0" destOrd="0" presId="urn:microsoft.com/office/officeart/2016/7/layout/LinearArrowProcessNumbered"/>
    <dgm:cxn modelId="{09F740FA-B849-48E2-8489-264635A28E9C}" srcId="{97DCB63A-188A-4DBD-A7B6-C28DB122EB65}" destId="{C3CB1657-F56B-49F3-9CCF-C684A8DDE936}" srcOrd="1" destOrd="0" parTransId="{466210B3-8467-4F23-BBE5-B89AD3E0E8BF}" sibTransId="{0B0929B3-932E-44DC-8749-2BDD88068336}"/>
    <dgm:cxn modelId="{EE4918C3-B54E-494E-BFF4-F5D208A4A35F}" type="presParOf" srcId="{08B2EA1F-EF18-AF4B-9B2F-00842EF2245D}" destId="{A5E65858-DB24-4A48-A317-3370000B0C24}" srcOrd="0" destOrd="0" presId="urn:microsoft.com/office/officeart/2016/7/layout/LinearArrowProcessNumbered"/>
    <dgm:cxn modelId="{21B8150B-EF7F-1C4A-AC89-958A1F567B9C}" type="presParOf" srcId="{A5E65858-DB24-4A48-A317-3370000B0C24}" destId="{6B1010B8-C461-A642-9991-FDDE3D1EB5EA}" srcOrd="0" destOrd="0" presId="urn:microsoft.com/office/officeart/2016/7/layout/LinearArrowProcessNumbered"/>
    <dgm:cxn modelId="{753A4B01-5F67-BE4E-977B-B723221AF7D4}" type="presParOf" srcId="{A5E65858-DB24-4A48-A317-3370000B0C24}" destId="{05919B11-8955-F242-8306-060369855E76}" srcOrd="1" destOrd="0" presId="urn:microsoft.com/office/officeart/2016/7/layout/LinearArrowProcessNumbered"/>
    <dgm:cxn modelId="{3959E2C7-FEFF-5644-B245-936C48158F47}" type="presParOf" srcId="{05919B11-8955-F242-8306-060369855E76}" destId="{DAEC0F0A-E0F5-CC4F-922E-FA9D2E7BD6A7}" srcOrd="0" destOrd="0" presId="urn:microsoft.com/office/officeart/2016/7/layout/LinearArrowProcessNumbered"/>
    <dgm:cxn modelId="{B0A3992E-10A9-1E44-95CE-00BF9698B1D4}" type="presParOf" srcId="{05919B11-8955-F242-8306-060369855E76}" destId="{237B4E57-70EC-8740-B968-D518B39D2FCD}" srcOrd="1" destOrd="0" presId="urn:microsoft.com/office/officeart/2016/7/layout/LinearArrowProcessNumbered"/>
    <dgm:cxn modelId="{2DA9D5FE-F24C-CD47-82A4-E9823A9130CA}" type="presParOf" srcId="{05919B11-8955-F242-8306-060369855E76}" destId="{3C25DA48-F90F-F443-B4A9-6EA7EB3135BE}" srcOrd="2" destOrd="0" presId="urn:microsoft.com/office/officeart/2016/7/layout/LinearArrowProcessNumbered"/>
    <dgm:cxn modelId="{4162107C-27CD-524B-8F67-E79460BC56A5}" type="presParOf" srcId="{05919B11-8955-F242-8306-060369855E76}" destId="{8A89EE2C-8AE8-8445-862F-4D2578CD5FB1}" srcOrd="3" destOrd="0" presId="urn:microsoft.com/office/officeart/2016/7/layout/LinearArrowProcessNumbered"/>
    <dgm:cxn modelId="{A383496A-4BA8-9143-B230-48E8A1A6A19D}" type="presParOf" srcId="{A5E65858-DB24-4A48-A317-3370000B0C24}" destId="{7521B3DD-2E68-AF4F-8599-F08466E92500}" srcOrd="2" destOrd="0" presId="urn:microsoft.com/office/officeart/2016/7/layout/LinearArrowProcessNumbered"/>
    <dgm:cxn modelId="{58ABB61C-3B61-5A41-B543-4790DC3332DD}" type="presParOf" srcId="{08B2EA1F-EF18-AF4B-9B2F-00842EF2245D}" destId="{8DBAA122-19CF-C34F-B353-8B4FC59D7FF8}" srcOrd="1" destOrd="0" presId="urn:microsoft.com/office/officeart/2016/7/layout/LinearArrowProcessNumbered"/>
    <dgm:cxn modelId="{D7ADFFF1-984D-2C43-ABFD-0340A754ED8F}" type="presParOf" srcId="{08B2EA1F-EF18-AF4B-9B2F-00842EF2245D}" destId="{42FB5AAC-BFBA-C74A-B498-992F43CE8A2C}" srcOrd="2" destOrd="0" presId="urn:microsoft.com/office/officeart/2016/7/layout/LinearArrowProcessNumbered"/>
    <dgm:cxn modelId="{9D85FFFF-CD84-E041-9DE6-709CF3801F27}" type="presParOf" srcId="{42FB5AAC-BFBA-C74A-B498-992F43CE8A2C}" destId="{E510176B-2C77-304A-8CA8-7703A09B1489}" srcOrd="0" destOrd="0" presId="urn:microsoft.com/office/officeart/2016/7/layout/LinearArrowProcessNumbered"/>
    <dgm:cxn modelId="{6800F115-D047-724B-9D15-E43871D517D9}" type="presParOf" srcId="{42FB5AAC-BFBA-C74A-B498-992F43CE8A2C}" destId="{921F91CD-4AD5-9549-8077-4891BA2DFF63}" srcOrd="1" destOrd="0" presId="urn:microsoft.com/office/officeart/2016/7/layout/LinearArrowProcessNumbered"/>
    <dgm:cxn modelId="{51CDF666-C781-D749-A1A1-F4A3686187ED}" type="presParOf" srcId="{921F91CD-4AD5-9549-8077-4891BA2DFF63}" destId="{505D72C1-C2AA-4449-B9F1-9B19BAB1311E}" srcOrd="0" destOrd="0" presId="urn:microsoft.com/office/officeart/2016/7/layout/LinearArrowProcessNumbered"/>
    <dgm:cxn modelId="{6420F3D1-4AD6-B247-8872-2B722C48608B}" type="presParOf" srcId="{921F91CD-4AD5-9549-8077-4891BA2DFF63}" destId="{4CF959CB-0222-9B4C-A6B1-78CC9D69B3D0}" srcOrd="1" destOrd="0" presId="urn:microsoft.com/office/officeart/2016/7/layout/LinearArrowProcessNumbered"/>
    <dgm:cxn modelId="{88F5C79B-03E1-1146-BD31-B59D1A58C286}" type="presParOf" srcId="{921F91CD-4AD5-9549-8077-4891BA2DFF63}" destId="{7199EB47-3402-3340-9212-F25A27E16AB7}" srcOrd="2" destOrd="0" presId="urn:microsoft.com/office/officeart/2016/7/layout/LinearArrowProcessNumbered"/>
    <dgm:cxn modelId="{7A2483F6-6DB3-C245-9932-3B3D907DD8F5}" type="presParOf" srcId="{921F91CD-4AD5-9549-8077-4891BA2DFF63}" destId="{7F10B6B1-DE1A-754B-AB27-A13C1DED975E}" srcOrd="3" destOrd="0" presId="urn:microsoft.com/office/officeart/2016/7/layout/LinearArrowProcessNumbered"/>
    <dgm:cxn modelId="{654027AE-3AD6-2F47-9E40-6D9483FD75CE}" type="presParOf" srcId="{42FB5AAC-BFBA-C74A-B498-992F43CE8A2C}" destId="{06CCA5D6-9646-A843-9A63-0C8C20B3B527}" srcOrd="2" destOrd="0" presId="urn:microsoft.com/office/officeart/2016/7/layout/LinearArrowProcessNumbered"/>
    <dgm:cxn modelId="{689375F8-DB56-E041-9FA6-7BDA7A6DDDB4}" type="presParOf" srcId="{08B2EA1F-EF18-AF4B-9B2F-00842EF2245D}" destId="{481E025C-2CFB-184E-8489-8AF481ECFE8E}" srcOrd="3" destOrd="0" presId="urn:microsoft.com/office/officeart/2016/7/layout/LinearArrowProcessNumbered"/>
    <dgm:cxn modelId="{8E0D2234-9B89-2448-8696-B34B823F725D}" type="presParOf" srcId="{08B2EA1F-EF18-AF4B-9B2F-00842EF2245D}" destId="{BD41EBEE-7DB0-BE40-8C24-D0370E6A58AA}" srcOrd="4" destOrd="0" presId="urn:microsoft.com/office/officeart/2016/7/layout/LinearArrowProcessNumbered"/>
    <dgm:cxn modelId="{0AE63A5D-9412-1542-9B8B-B9D837B30B32}" type="presParOf" srcId="{BD41EBEE-7DB0-BE40-8C24-D0370E6A58AA}" destId="{DF2D9B8F-D01B-7C4F-86FA-A10C82079DD4}" srcOrd="0" destOrd="0" presId="urn:microsoft.com/office/officeart/2016/7/layout/LinearArrowProcessNumbered"/>
    <dgm:cxn modelId="{4A4F22D0-7462-8740-8690-C859F9DC9DC9}" type="presParOf" srcId="{BD41EBEE-7DB0-BE40-8C24-D0370E6A58AA}" destId="{DAABADB1-ABC6-5845-89ED-AF230BDA8850}" srcOrd="1" destOrd="0" presId="urn:microsoft.com/office/officeart/2016/7/layout/LinearArrowProcessNumbered"/>
    <dgm:cxn modelId="{D8405687-D449-7D42-B59B-59DFA2C58F4B}" type="presParOf" srcId="{DAABADB1-ABC6-5845-89ED-AF230BDA8850}" destId="{069BE62E-5AC6-BC49-A1B3-8DA71F9C51F0}" srcOrd="0" destOrd="0" presId="urn:microsoft.com/office/officeart/2016/7/layout/LinearArrowProcessNumbered"/>
    <dgm:cxn modelId="{A4226D58-CE48-7740-9AFC-760427266E53}" type="presParOf" srcId="{DAABADB1-ABC6-5845-89ED-AF230BDA8850}" destId="{E068C10C-E9A1-3B4A-B433-7E599CCA0503}" srcOrd="1" destOrd="0" presId="urn:microsoft.com/office/officeart/2016/7/layout/LinearArrowProcessNumbered"/>
    <dgm:cxn modelId="{37BC6D0A-4B79-2A4E-821F-6AB23F98C0DD}" type="presParOf" srcId="{DAABADB1-ABC6-5845-89ED-AF230BDA8850}" destId="{80BEBEFE-7628-214C-9D2C-DB37F46AD551}" srcOrd="2" destOrd="0" presId="urn:microsoft.com/office/officeart/2016/7/layout/LinearArrowProcessNumbered"/>
    <dgm:cxn modelId="{7A2B32FD-471C-C646-9AF6-BAF0552C3DAC}" type="presParOf" srcId="{DAABADB1-ABC6-5845-89ED-AF230BDA8850}" destId="{DAB00489-09F2-1D44-8FF8-217E0F6BD7A7}" srcOrd="3" destOrd="0" presId="urn:microsoft.com/office/officeart/2016/7/layout/LinearArrowProcessNumbered"/>
    <dgm:cxn modelId="{CF9B51A8-A2AE-9E48-BD98-E0E94E8634BF}" type="presParOf" srcId="{BD41EBEE-7DB0-BE40-8C24-D0370E6A58AA}" destId="{0C54B588-7B97-CB42-857A-D8CFD2B640FE}" srcOrd="2" destOrd="0" presId="urn:microsoft.com/office/officeart/2016/7/layout/LinearArrowProcessNumbered"/>
    <dgm:cxn modelId="{EBBC676C-FE8E-534E-8412-C27EE585291A}" type="presParOf" srcId="{08B2EA1F-EF18-AF4B-9B2F-00842EF2245D}" destId="{17A33C3E-A767-2E4B-A444-D565CA2F4FD9}" srcOrd="5" destOrd="0" presId="urn:microsoft.com/office/officeart/2016/7/layout/LinearArrowProcessNumbered"/>
    <dgm:cxn modelId="{FCC84F00-D3BD-5541-AF28-692AF9FB16EB}" type="presParOf" srcId="{08B2EA1F-EF18-AF4B-9B2F-00842EF2245D}" destId="{AF439C1A-C883-C94A-8C82-408FBAE51FBD}" srcOrd="6" destOrd="0" presId="urn:microsoft.com/office/officeart/2016/7/layout/LinearArrowProcessNumbered"/>
    <dgm:cxn modelId="{07CC4018-AB69-644B-AEEE-BFA94E748B1F}" type="presParOf" srcId="{AF439C1A-C883-C94A-8C82-408FBAE51FBD}" destId="{A8854399-A1A4-9346-9D72-E96FCAC76B21}" srcOrd="0" destOrd="0" presId="urn:microsoft.com/office/officeart/2016/7/layout/LinearArrowProcessNumbered"/>
    <dgm:cxn modelId="{431E5D2A-2438-5442-95AB-1FA32C5E59C3}" type="presParOf" srcId="{AF439C1A-C883-C94A-8C82-408FBAE51FBD}" destId="{5AFCB78D-8C8F-5B49-9630-5C636B010B5C}" srcOrd="1" destOrd="0" presId="urn:microsoft.com/office/officeart/2016/7/layout/LinearArrowProcessNumbered"/>
    <dgm:cxn modelId="{0A3B30BB-ADCC-E445-9AEB-950923030201}" type="presParOf" srcId="{5AFCB78D-8C8F-5B49-9630-5C636B010B5C}" destId="{5A07FC6B-FBBE-0742-A959-065E529ACC67}" srcOrd="0" destOrd="0" presId="urn:microsoft.com/office/officeart/2016/7/layout/LinearArrowProcessNumbered"/>
    <dgm:cxn modelId="{6EDE05F4-F3D9-C64F-A42D-C6DB30A46B16}" type="presParOf" srcId="{5AFCB78D-8C8F-5B49-9630-5C636B010B5C}" destId="{D4A5128F-394E-4B44-8F60-C3773BB1FEC2}" srcOrd="1" destOrd="0" presId="urn:microsoft.com/office/officeart/2016/7/layout/LinearArrowProcessNumbered"/>
    <dgm:cxn modelId="{2ED808C7-AF0B-BC43-B38B-5294D8BD5428}" type="presParOf" srcId="{5AFCB78D-8C8F-5B49-9630-5C636B010B5C}" destId="{C29271A6-BBA2-4D45-ABF5-5CF3A738B360}" srcOrd="2" destOrd="0" presId="urn:microsoft.com/office/officeart/2016/7/layout/LinearArrowProcessNumbered"/>
    <dgm:cxn modelId="{1AE4CA2B-6893-3C40-9106-B90CFFB4D2A9}" type="presParOf" srcId="{5AFCB78D-8C8F-5B49-9630-5C636B010B5C}" destId="{7B95D05E-648A-664E-B222-AAC73CD800F6}" srcOrd="3" destOrd="0" presId="urn:microsoft.com/office/officeart/2016/7/layout/LinearArrowProcessNumbered"/>
    <dgm:cxn modelId="{5ACD1BF2-51AD-CD45-A430-8648A1A38AEA}" type="presParOf" srcId="{AF439C1A-C883-C94A-8C82-408FBAE51FBD}" destId="{5DB9EBED-80B9-544B-9482-29825B83808A}" srcOrd="2" destOrd="0" presId="urn:microsoft.com/office/officeart/2016/7/layout/LinearArrowProcessNumbered"/>
    <dgm:cxn modelId="{A8D010A7-260F-A141-8841-5D4A87C87948}" type="presParOf" srcId="{08B2EA1F-EF18-AF4B-9B2F-00842EF2245D}" destId="{05654154-08EA-F644-B204-01647B7D27AD}" srcOrd="7" destOrd="0" presId="urn:microsoft.com/office/officeart/2016/7/layout/LinearArrowProcessNumbered"/>
    <dgm:cxn modelId="{B6C9F66E-32EB-A84C-8E7B-E97BCB74CD26}" type="presParOf" srcId="{08B2EA1F-EF18-AF4B-9B2F-00842EF2245D}" destId="{4BDF0C60-2EF9-CF4B-BA13-80F3517093EB}" srcOrd="8" destOrd="0" presId="urn:microsoft.com/office/officeart/2016/7/layout/LinearArrowProcessNumbered"/>
    <dgm:cxn modelId="{56BAE115-13E3-E54A-8B66-3D57D1AF7035}" type="presParOf" srcId="{4BDF0C60-2EF9-CF4B-BA13-80F3517093EB}" destId="{D4AA1EEC-75D9-D641-B27D-2EB973F7BF2C}" srcOrd="0" destOrd="0" presId="urn:microsoft.com/office/officeart/2016/7/layout/LinearArrowProcessNumbered"/>
    <dgm:cxn modelId="{70148668-CAAB-6B40-8B60-8EF331174C11}" type="presParOf" srcId="{4BDF0C60-2EF9-CF4B-BA13-80F3517093EB}" destId="{5D0FCDBB-3C7B-8041-9D17-04C4E5D24CF2}" srcOrd="1" destOrd="0" presId="urn:microsoft.com/office/officeart/2016/7/layout/LinearArrowProcessNumbered"/>
    <dgm:cxn modelId="{0D20C6DA-3072-E449-82E8-E74E5F837B06}" type="presParOf" srcId="{5D0FCDBB-3C7B-8041-9D17-04C4E5D24CF2}" destId="{DDE60A6D-AD47-8949-A90A-68006A4B34EE}" srcOrd="0" destOrd="0" presId="urn:microsoft.com/office/officeart/2016/7/layout/LinearArrowProcessNumbered"/>
    <dgm:cxn modelId="{9963930B-A132-1643-885F-DE29930A6864}" type="presParOf" srcId="{5D0FCDBB-3C7B-8041-9D17-04C4E5D24CF2}" destId="{16D769D6-3885-3843-A747-4FDAD6F21FC2}" srcOrd="1" destOrd="0" presId="urn:microsoft.com/office/officeart/2016/7/layout/LinearArrowProcessNumbered"/>
    <dgm:cxn modelId="{DE0A83AC-1643-2E46-B713-940AB1F75C18}" type="presParOf" srcId="{5D0FCDBB-3C7B-8041-9D17-04C4E5D24CF2}" destId="{9C2F7952-BDAA-584F-A6A0-3328982134B5}" srcOrd="2" destOrd="0" presId="urn:microsoft.com/office/officeart/2016/7/layout/LinearArrowProcessNumbered"/>
    <dgm:cxn modelId="{EBAA4FCC-789C-A644-B8ED-2650C5EDFDAF}" type="presParOf" srcId="{5D0FCDBB-3C7B-8041-9D17-04C4E5D24CF2}" destId="{6908CD31-23E4-F042-B3C4-0C23402F7CB7}" srcOrd="3" destOrd="0" presId="urn:microsoft.com/office/officeart/2016/7/layout/LinearArrowProcessNumbered"/>
    <dgm:cxn modelId="{3C2C0BF6-54C3-7645-AA4F-C916202BD307}" type="presParOf" srcId="{4BDF0C60-2EF9-CF4B-BA13-80F3517093EB}" destId="{A5DF8821-4A5F-B140-B099-274CC7397390}"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C0F0A-E0F5-CC4F-922E-FA9D2E7BD6A7}">
      <dsp:nvSpPr>
        <dsp:cNvPr id="0" name=""/>
        <dsp:cNvSpPr/>
      </dsp:nvSpPr>
      <dsp:spPr>
        <a:xfrm>
          <a:off x="1143249" y="776005"/>
          <a:ext cx="910941" cy="7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7B4E57-70EC-8740-B968-D518B39D2FCD}">
      <dsp:nvSpPr>
        <dsp:cNvPr id="0" name=""/>
        <dsp:cNvSpPr/>
      </dsp:nvSpPr>
      <dsp:spPr>
        <a:xfrm>
          <a:off x="2108847" y="698919"/>
          <a:ext cx="104758" cy="198312"/>
        </a:xfrm>
        <a:prstGeom prst="chevron">
          <a:avLst>
            <a:gd name="adj" fmla="val 90000"/>
          </a:avLst>
        </a:prstGeom>
        <a:solidFill>
          <a:schemeClr val="accent5">
            <a:tint val="40000"/>
            <a:alpha val="90000"/>
            <a:hueOff val="-481412"/>
            <a:satOff val="-1631"/>
            <a:lumOff val="-209"/>
            <a:alphaOff val="0"/>
          </a:schemeClr>
        </a:solidFill>
        <a:ln w="12700" cap="flat" cmpd="sng" algn="ctr">
          <a:solidFill>
            <a:schemeClr val="accent5">
              <a:tint val="40000"/>
              <a:alpha val="90000"/>
              <a:hueOff val="-481412"/>
              <a:satOff val="-1631"/>
              <a:lumOff val="-2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25DA48-F90F-F443-B4A9-6EA7EB3135BE}">
      <dsp:nvSpPr>
        <dsp:cNvPr id="0" name=""/>
        <dsp:cNvSpPr/>
      </dsp:nvSpPr>
      <dsp:spPr>
        <a:xfrm>
          <a:off x="561313" y="307972"/>
          <a:ext cx="936137" cy="936137"/>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27" tIns="36327" rIns="36327" bIns="36327" numCol="1" spcCol="1270" anchor="ctr" anchorCtr="0">
          <a:noAutofit/>
        </a:bodyPr>
        <a:lstStyle/>
        <a:p>
          <a:pPr marL="0" lvl="0" indent="0" algn="ctr" defTabSz="1866900">
            <a:lnSpc>
              <a:spcPct val="90000"/>
            </a:lnSpc>
            <a:spcBef>
              <a:spcPct val="0"/>
            </a:spcBef>
            <a:spcAft>
              <a:spcPct val="35000"/>
            </a:spcAft>
            <a:buNone/>
          </a:pPr>
          <a:r>
            <a:rPr lang="en-US" sz="4200" kern="1200"/>
            <a:t>1</a:t>
          </a:r>
          <a:endParaRPr lang="en-US" sz="4200" kern="1200" dirty="0"/>
        </a:p>
      </dsp:txBody>
      <dsp:txXfrm>
        <a:off x="698407" y="445066"/>
        <a:ext cx="661949" cy="661949"/>
      </dsp:txXfrm>
    </dsp:sp>
    <dsp:sp modelId="{7521B3DD-2E68-AF4F-8599-F08466E92500}">
      <dsp:nvSpPr>
        <dsp:cNvPr id="0" name=""/>
        <dsp:cNvSpPr/>
      </dsp:nvSpPr>
      <dsp:spPr>
        <a:xfrm>
          <a:off x="4572" y="1409709"/>
          <a:ext cx="2049618" cy="2886974"/>
        </a:xfrm>
        <a:prstGeom prst="upArrowCallout">
          <a:avLst>
            <a:gd name="adj1" fmla="val 50000"/>
            <a:gd name="adj2" fmla="val 20000"/>
            <a:gd name="adj3" fmla="val 20000"/>
            <a:gd name="adj4" fmla="val 100000"/>
          </a:avLst>
        </a:prstGeom>
        <a:solidFill>
          <a:schemeClr val="accent5">
            <a:tint val="40000"/>
            <a:alpha val="90000"/>
            <a:hueOff val="-962823"/>
            <a:satOff val="-3262"/>
            <a:lumOff val="-418"/>
            <a:alphaOff val="0"/>
          </a:schemeClr>
        </a:solidFill>
        <a:ln w="12700" cap="flat" cmpd="sng" algn="ctr">
          <a:solidFill>
            <a:schemeClr val="accent5">
              <a:tint val="40000"/>
              <a:alpha val="90000"/>
              <a:hueOff val="-962823"/>
              <a:satOff val="-3262"/>
              <a:lumOff val="-4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676" tIns="165100" rIns="161676" bIns="165100" numCol="1" spcCol="1270" anchor="ctr" anchorCtr="0">
          <a:noAutofit/>
        </a:bodyPr>
        <a:lstStyle/>
        <a:p>
          <a:pPr marL="0" lvl="0" indent="0" algn="ctr" defTabSz="889000">
            <a:lnSpc>
              <a:spcPct val="100000"/>
            </a:lnSpc>
            <a:spcBef>
              <a:spcPct val="0"/>
            </a:spcBef>
            <a:spcAft>
              <a:spcPct val="35000"/>
            </a:spcAft>
            <a:buNone/>
          </a:pPr>
          <a:r>
            <a:rPr lang="en-US" sz="2000" kern="1200" dirty="0">
              <a:solidFill>
                <a:srgbClr val="000000">
                  <a:hueOff val="0"/>
                  <a:satOff val="0"/>
                  <a:lumOff val="0"/>
                  <a:alphaOff val="0"/>
                </a:srgbClr>
              </a:solidFill>
              <a:latin typeface="Trade Gothic Next Light"/>
              <a:ea typeface="+mn-ea"/>
              <a:cs typeface="+mn-cs"/>
            </a:rPr>
            <a:t>Identify five popular Christian denominations, and research on Google Trends.</a:t>
          </a:r>
        </a:p>
      </dsp:txBody>
      <dsp:txXfrm>
        <a:off x="4572" y="1819633"/>
        <a:ext cx="2049618" cy="2477050"/>
      </dsp:txXfrm>
    </dsp:sp>
    <dsp:sp modelId="{505D72C1-C2AA-4449-B9F1-9B19BAB1311E}">
      <dsp:nvSpPr>
        <dsp:cNvPr id="0" name=""/>
        <dsp:cNvSpPr/>
      </dsp:nvSpPr>
      <dsp:spPr>
        <a:xfrm>
          <a:off x="2281926" y="776005"/>
          <a:ext cx="2049618" cy="72"/>
        </a:xfrm>
        <a:prstGeom prst="rect">
          <a:avLst/>
        </a:prstGeom>
        <a:solidFill>
          <a:schemeClr val="accent5">
            <a:tint val="40000"/>
            <a:alpha val="90000"/>
            <a:hueOff val="-1444235"/>
            <a:satOff val="-4893"/>
            <a:lumOff val="-627"/>
            <a:alphaOff val="0"/>
          </a:schemeClr>
        </a:solidFill>
        <a:ln w="12700" cap="flat" cmpd="sng" algn="ctr">
          <a:solidFill>
            <a:schemeClr val="accent5">
              <a:tint val="40000"/>
              <a:alpha val="90000"/>
              <a:hueOff val="-1444235"/>
              <a:satOff val="-4893"/>
              <a:lumOff val="-627"/>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F959CB-0222-9B4C-A6B1-78CC9D69B3D0}">
      <dsp:nvSpPr>
        <dsp:cNvPr id="0" name=""/>
        <dsp:cNvSpPr/>
      </dsp:nvSpPr>
      <dsp:spPr>
        <a:xfrm>
          <a:off x="4386200" y="698919"/>
          <a:ext cx="104758" cy="198312"/>
        </a:xfrm>
        <a:prstGeom prst="chevron">
          <a:avLst>
            <a:gd name="adj" fmla="val 90000"/>
          </a:avLst>
        </a:prstGeom>
        <a:solidFill>
          <a:schemeClr val="accent5">
            <a:tint val="40000"/>
            <a:alpha val="90000"/>
            <a:hueOff val="-1925646"/>
            <a:satOff val="-6523"/>
            <a:lumOff val="-837"/>
            <a:alphaOff val="0"/>
          </a:schemeClr>
        </a:solidFill>
        <a:ln w="12700" cap="flat" cmpd="sng" algn="ctr">
          <a:solidFill>
            <a:schemeClr val="accent5">
              <a:tint val="40000"/>
              <a:alpha val="90000"/>
              <a:hueOff val="-1925646"/>
              <a:satOff val="-6523"/>
              <a:lumOff val="-837"/>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99EB47-3402-3340-9212-F25A27E16AB7}">
      <dsp:nvSpPr>
        <dsp:cNvPr id="0" name=""/>
        <dsp:cNvSpPr/>
      </dsp:nvSpPr>
      <dsp:spPr>
        <a:xfrm>
          <a:off x="2838666" y="307972"/>
          <a:ext cx="936137" cy="936137"/>
        </a:xfrm>
        <a:prstGeom prst="ellips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27" tIns="36327" rIns="36327" bIns="36327" numCol="1" spcCol="1270" anchor="ctr" anchorCtr="0">
          <a:noAutofit/>
        </a:bodyPr>
        <a:lstStyle/>
        <a:p>
          <a:pPr marL="0" lvl="0" indent="0" algn="ctr" defTabSz="1866900">
            <a:lnSpc>
              <a:spcPct val="90000"/>
            </a:lnSpc>
            <a:spcBef>
              <a:spcPct val="0"/>
            </a:spcBef>
            <a:spcAft>
              <a:spcPct val="35000"/>
            </a:spcAft>
            <a:buNone/>
          </a:pPr>
          <a:r>
            <a:rPr lang="en-US" sz="4200" kern="1200"/>
            <a:t>2</a:t>
          </a:r>
          <a:endParaRPr lang="en-US" sz="4200" kern="1200" dirty="0"/>
        </a:p>
      </dsp:txBody>
      <dsp:txXfrm>
        <a:off x="2975760" y="445066"/>
        <a:ext cx="661949" cy="661949"/>
      </dsp:txXfrm>
    </dsp:sp>
    <dsp:sp modelId="{06CCA5D6-9646-A843-9A63-0C8C20B3B527}">
      <dsp:nvSpPr>
        <dsp:cNvPr id="0" name=""/>
        <dsp:cNvSpPr/>
      </dsp:nvSpPr>
      <dsp:spPr>
        <a:xfrm>
          <a:off x="2281926" y="1409709"/>
          <a:ext cx="2049618" cy="2886974"/>
        </a:xfrm>
        <a:prstGeom prst="upArrowCallout">
          <a:avLst>
            <a:gd name="adj1" fmla="val 50000"/>
            <a:gd name="adj2" fmla="val 20000"/>
            <a:gd name="adj3" fmla="val 20000"/>
            <a:gd name="adj4" fmla="val 100000"/>
          </a:avLst>
        </a:prstGeom>
        <a:solidFill>
          <a:schemeClr val="accent5">
            <a:tint val="40000"/>
            <a:alpha val="90000"/>
            <a:hueOff val="-2407058"/>
            <a:satOff val="-8154"/>
            <a:lumOff val="-1046"/>
            <a:alphaOff val="0"/>
          </a:schemeClr>
        </a:solidFill>
        <a:ln w="12700" cap="flat" cmpd="sng" algn="ctr">
          <a:solidFill>
            <a:schemeClr val="accent5">
              <a:tint val="40000"/>
              <a:alpha val="90000"/>
              <a:hueOff val="-2407058"/>
              <a:satOff val="-8154"/>
              <a:lumOff val="-10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676" tIns="165100" rIns="161676" bIns="165100" numCol="1" spcCol="1270" anchor="ctr" anchorCtr="0">
          <a:noAutofit/>
        </a:bodyPr>
        <a:lstStyle/>
        <a:p>
          <a:pPr marL="0" lvl="0" indent="0" algn="ctr" defTabSz="889000">
            <a:lnSpc>
              <a:spcPct val="90000"/>
            </a:lnSpc>
            <a:spcBef>
              <a:spcPct val="0"/>
            </a:spcBef>
            <a:spcAft>
              <a:spcPct val="35000"/>
            </a:spcAft>
            <a:buNone/>
          </a:pPr>
          <a:r>
            <a:rPr lang="en-US" sz="2000" kern="1200" dirty="0"/>
            <a:t>Focus on the term “church”. Complete additional research on one Christian denomination.</a:t>
          </a:r>
        </a:p>
      </dsp:txBody>
      <dsp:txXfrm>
        <a:off x="2281926" y="1819633"/>
        <a:ext cx="2049618" cy="2477050"/>
      </dsp:txXfrm>
    </dsp:sp>
    <dsp:sp modelId="{069BE62E-5AC6-BC49-A1B3-8DA71F9C51F0}">
      <dsp:nvSpPr>
        <dsp:cNvPr id="0" name=""/>
        <dsp:cNvSpPr/>
      </dsp:nvSpPr>
      <dsp:spPr>
        <a:xfrm>
          <a:off x="4559279" y="776005"/>
          <a:ext cx="2049618" cy="72"/>
        </a:xfrm>
        <a:prstGeom prst="rect">
          <a:avLst/>
        </a:prstGeom>
        <a:solidFill>
          <a:schemeClr val="accent5">
            <a:tint val="40000"/>
            <a:alpha val="90000"/>
            <a:hueOff val="-2888469"/>
            <a:satOff val="-9785"/>
            <a:lumOff val="-1255"/>
            <a:alphaOff val="0"/>
          </a:schemeClr>
        </a:solidFill>
        <a:ln w="12700" cap="flat" cmpd="sng" algn="ctr">
          <a:solidFill>
            <a:schemeClr val="accent5">
              <a:tint val="40000"/>
              <a:alpha val="90000"/>
              <a:hueOff val="-2888469"/>
              <a:satOff val="-9785"/>
              <a:lumOff val="-12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68C10C-E9A1-3B4A-B433-7E599CCA0503}">
      <dsp:nvSpPr>
        <dsp:cNvPr id="0" name=""/>
        <dsp:cNvSpPr/>
      </dsp:nvSpPr>
      <dsp:spPr>
        <a:xfrm>
          <a:off x="6663554" y="698919"/>
          <a:ext cx="104758" cy="198312"/>
        </a:xfrm>
        <a:prstGeom prst="chevron">
          <a:avLst>
            <a:gd name="adj" fmla="val 90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BEBEFE-7628-214C-9D2C-DB37F46AD551}">
      <dsp:nvSpPr>
        <dsp:cNvPr id="0" name=""/>
        <dsp:cNvSpPr/>
      </dsp:nvSpPr>
      <dsp:spPr>
        <a:xfrm>
          <a:off x="5116020" y="307972"/>
          <a:ext cx="936137" cy="936137"/>
        </a:xfrm>
        <a:prstGeom prst="ellips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27" tIns="36327" rIns="36327" bIns="36327" numCol="1" spcCol="1270" anchor="ctr" anchorCtr="0">
          <a:noAutofit/>
        </a:bodyPr>
        <a:lstStyle/>
        <a:p>
          <a:pPr marL="0" lvl="0" indent="0" algn="ctr" defTabSz="1866900">
            <a:lnSpc>
              <a:spcPct val="90000"/>
            </a:lnSpc>
            <a:spcBef>
              <a:spcPct val="0"/>
            </a:spcBef>
            <a:spcAft>
              <a:spcPct val="35000"/>
            </a:spcAft>
            <a:buNone/>
          </a:pPr>
          <a:r>
            <a:rPr lang="en-US" sz="4200" kern="1200"/>
            <a:t>3</a:t>
          </a:r>
          <a:endParaRPr lang="en-US" sz="4200" kern="1200" dirty="0"/>
        </a:p>
      </dsp:txBody>
      <dsp:txXfrm>
        <a:off x="5253114" y="445066"/>
        <a:ext cx="661949" cy="661949"/>
      </dsp:txXfrm>
    </dsp:sp>
    <dsp:sp modelId="{0C54B588-7B97-CB42-857A-D8CFD2B640FE}">
      <dsp:nvSpPr>
        <dsp:cNvPr id="0" name=""/>
        <dsp:cNvSpPr/>
      </dsp:nvSpPr>
      <dsp:spPr>
        <a:xfrm>
          <a:off x="4559279" y="1409709"/>
          <a:ext cx="2049618" cy="2886974"/>
        </a:xfrm>
        <a:prstGeom prst="upArrowCallout">
          <a:avLst>
            <a:gd name="adj1" fmla="val 50000"/>
            <a:gd name="adj2" fmla="val 20000"/>
            <a:gd name="adj3" fmla="val 20000"/>
            <a:gd name="adj4" fmla="val 100000"/>
          </a:avLst>
        </a:prstGeom>
        <a:solidFill>
          <a:schemeClr val="accent5">
            <a:tint val="40000"/>
            <a:alpha val="90000"/>
            <a:hueOff val="-3851292"/>
            <a:satOff val="-13047"/>
            <a:lumOff val="-1673"/>
            <a:alphaOff val="0"/>
          </a:schemeClr>
        </a:solidFill>
        <a:ln w="12700" cap="flat" cmpd="sng" algn="ctr">
          <a:solidFill>
            <a:schemeClr val="accent5">
              <a:tint val="40000"/>
              <a:alpha val="90000"/>
              <a:hueOff val="-3851292"/>
              <a:satOff val="-13047"/>
              <a:lumOff val="-16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676" tIns="165100" rIns="161676" bIns="165100" numCol="1" spcCol="1270" anchor="ctr" anchorCtr="0">
          <a:noAutofit/>
        </a:bodyPr>
        <a:lstStyle/>
        <a:p>
          <a:pPr marL="0" lvl="0" indent="0" algn="ctr" defTabSz="889000">
            <a:lnSpc>
              <a:spcPct val="100000"/>
            </a:lnSpc>
            <a:spcBef>
              <a:spcPct val="0"/>
            </a:spcBef>
            <a:spcAft>
              <a:spcPct val="35000"/>
            </a:spcAft>
            <a:buNone/>
          </a:pPr>
          <a:r>
            <a:rPr lang="en-US" sz="2000" kern="1200" dirty="0"/>
            <a:t>Research non-Christian beliefs on Google Trends to test if Christians are switching to other beliefs.</a:t>
          </a:r>
        </a:p>
      </dsp:txBody>
      <dsp:txXfrm>
        <a:off x="4559279" y="1819633"/>
        <a:ext cx="2049618" cy="2477050"/>
      </dsp:txXfrm>
    </dsp:sp>
    <dsp:sp modelId="{5A07FC6B-FBBE-0742-A959-065E529ACC67}">
      <dsp:nvSpPr>
        <dsp:cNvPr id="0" name=""/>
        <dsp:cNvSpPr/>
      </dsp:nvSpPr>
      <dsp:spPr>
        <a:xfrm>
          <a:off x="6900653" y="776005"/>
          <a:ext cx="2065757" cy="72"/>
        </a:xfrm>
        <a:prstGeom prst="rect">
          <a:avLst/>
        </a:prstGeom>
        <a:solidFill>
          <a:schemeClr val="accent5">
            <a:tint val="40000"/>
            <a:alpha val="90000"/>
            <a:hueOff val="-4332703"/>
            <a:satOff val="-14678"/>
            <a:lumOff val="-1882"/>
            <a:alphaOff val="0"/>
          </a:schemeClr>
        </a:solidFill>
        <a:ln w="12700" cap="flat" cmpd="sng" algn="ctr">
          <a:solidFill>
            <a:schemeClr val="accent5">
              <a:tint val="40000"/>
              <a:alpha val="90000"/>
              <a:hueOff val="-4332703"/>
              <a:satOff val="-14678"/>
              <a:lumOff val="-1882"/>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A5128F-394E-4B44-8F60-C3773BB1FEC2}">
      <dsp:nvSpPr>
        <dsp:cNvPr id="0" name=""/>
        <dsp:cNvSpPr/>
      </dsp:nvSpPr>
      <dsp:spPr>
        <a:xfrm>
          <a:off x="9021497" y="698919"/>
          <a:ext cx="105583" cy="198312"/>
        </a:xfrm>
        <a:prstGeom prst="chevron">
          <a:avLst>
            <a:gd name="adj" fmla="val 90000"/>
          </a:avLst>
        </a:prstGeom>
        <a:solidFill>
          <a:schemeClr val="accent5">
            <a:tint val="40000"/>
            <a:alpha val="90000"/>
            <a:hueOff val="-4814115"/>
            <a:satOff val="-16309"/>
            <a:lumOff val="-2091"/>
            <a:alphaOff val="0"/>
          </a:schemeClr>
        </a:solidFill>
        <a:ln w="12700" cap="flat" cmpd="sng" algn="ctr">
          <a:solidFill>
            <a:schemeClr val="accent5">
              <a:tint val="40000"/>
              <a:alpha val="90000"/>
              <a:hueOff val="-4814115"/>
              <a:satOff val="-16309"/>
              <a:lumOff val="-20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271A6-BBA2-4D45-ABF5-5CF3A738B360}">
      <dsp:nvSpPr>
        <dsp:cNvPr id="0" name=""/>
        <dsp:cNvSpPr/>
      </dsp:nvSpPr>
      <dsp:spPr>
        <a:xfrm>
          <a:off x="7465463" y="307972"/>
          <a:ext cx="936137" cy="936137"/>
        </a:xfrm>
        <a:prstGeom prst="ellips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27" tIns="36327" rIns="36327" bIns="36327" numCol="1" spcCol="1270" anchor="ctr" anchorCtr="0">
          <a:noAutofit/>
        </a:bodyPr>
        <a:lstStyle/>
        <a:p>
          <a:pPr marL="0" lvl="0" indent="0" algn="ctr" defTabSz="1866900">
            <a:lnSpc>
              <a:spcPct val="90000"/>
            </a:lnSpc>
            <a:spcBef>
              <a:spcPct val="0"/>
            </a:spcBef>
            <a:spcAft>
              <a:spcPct val="35000"/>
            </a:spcAft>
            <a:buNone/>
          </a:pPr>
          <a:r>
            <a:rPr lang="en-US" sz="4200" kern="1200"/>
            <a:t>4</a:t>
          </a:r>
          <a:endParaRPr lang="en-US" sz="4200" kern="1200" dirty="0"/>
        </a:p>
      </dsp:txBody>
      <dsp:txXfrm>
        <a:off x="7602557" y="445066"/>
        <a:ext cx="661949" cy="661949"/>
      </dsp:txXfrm>
    </dsp:sp>
    <dsp:sp modelId="{5DB9EBED-80B9-544B-9482-29825B83808A}">
      <dsp:nvSpPr>
        <dsp:cNvPr id="0" name=""/>
        <dsp:cNvSpPr/>
      </dsp:nvSpPr>
      <dsp:spPr>
        <a:xfrm>
          <a:off x="6836633" y="1409709"/>
          <a:ext cx="2258485" cy="2886974"/>
        </a:xfrm>
        <a:prstGeom prst="upArrowCallout">
          <a:avLst>
            <a:gd name="adj1" fmla="val 50000"/>
            <a:gd name="adj2" fmla="val 20000"/>
            <a:gd name="adj3" fmla="val 20000"/>
            <a:gd name="adj4" fmla="val 100000"/>
          </a:avLst>
        </a:prstGeom>
        <a:solidFill>
          <a:schemeClr val="accent5">
            <a:tint val="40000"/>
            <a:alpha val="90000"/>
            <a:hueOff val="-5295526"/>
            <a:satOff val="-17939"/>
            <a:lumOff val="-2301"/>
            <a:alphaOff val="0"/>
          </a:schemeClr>
        </a:solidFill>
        <a:ln w="12700" cap="flat" cmpd="sng" algn="ctr">
          <a:solidFill>
            <a:schemeClr val="accent5">
              <a:tint val="40000"/>
              <a:alpha val="90000"/>
              <a:hueOff val="-5295526"/>
              <a:satOff val="-17939"/>
              <a:lumOff val="-23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8052" tIns="165100" rIns="168052" bIns="1651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Trade Gothic Next Light"/>
              <a:ea typeface="+mn-ea"/>
              <a:cs typeface="+mn-cs"/>
            </a:rPr>
            <a:t>Identify</a:t>
          </a:r>
          <a:r>
            <a:rPr lang="en-US" sz="1800" kern="1200" dirty="0"/>
            <a:t> </a:t>
          </a:r>
          <a:r>
            <a:rPr lang="en-US" sz="2000" kern="1200" dirty="0">
              <a:solidFill>
                <a:srgbClr val="000000">
                  <a:hueOff val="0"/>
                  <a:satOff val="0"/>
                  <a:lumOff val="0"/>
                  <a:alphaOff val="0"/>
                </a:srgbClr>
              </a:solidFill>
              <a:latin typeface="Trade Gothic Next Light"/>
              <a:ea typeface="+mn-ea"/>
              <a:cs typeface="+mn-cs"/>
            </a:rPr>
            <a:t>Christian related terms. Research on Google Trends to test for disinterest in Christian beliefs.</a:t>
          </a:r>
        </a:p>
      </dsp:txBody>
      <dsp:txXfrm>
        <a:off x="6836633" y="1861406"/>
        <a:ext cx="2258485" cy="2435277"/>
      </dsp:txXfrm>
    </dsp:sp>
    <dsp:sp modelId="{DDE60A6D-AD47-8949-A90A-68006A4B34EE}">
      <dsp:nvSpPr>
        <dsp:cNvPr id="0" name=""/>
        <dsp:cNvSpPr/>
      </dsp:nvSpPr>
      <dsp:spPr>
        <a:xfrm>
          <a:off x="9267815" y="776004"/>
          <a:ext cx="1024809" cy="72"/>
        </a:xfrm>
        <a:prstGeom prst="rect">
          <a:avLst/>
        </a:prstGeom>
        <a:solidFill>
          <a:schemeClr val="accent5">
            <a:tint val="40000"/>
            <a:alpha val="90000"/>
            <a:hueOff val="-5776938"/>
            <a:satOff val="-19570"/>
            <a:lumOff val="-2510"/>
            <a:alphaOff val="0"/>
          </a:schemeClr>
        </a:solidFill>
        <a:ln w="12700" cap="flat" cmpd="sng" algn="ctr">
          <a:solidFill>
            <a:schemeClr val="accent5">
              <a:tint val="40000"/>
              <a:alpha val="90000"/>
              <a:hueOff val="-5776938"/>
              <a:satOff val="-19570"/>
              <a:lumOff val="-2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2F7952-BDAA-584F-A6A0-3328982134B5}">
      <dsp:nvSpPr>
        <dsp:cNvPr id="0" name=""/>
        <dsp:cNvSpPr/>
      </dsp:nvSpPr>
      <dsp:spPr>
        <a:xfrm>
          <a:off x="9824556" y="307972"/>
          <a:ext cx="936137" cy="936137"/>
        </a:xfrm>
        <a:prstGeom prst="ellips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27" tIns="36327" rIns="36327" bIns="36327" numCol="1" spcCol="1270" anchor="ctr" anchorCtr="0">
          <a:noAutofit/>
        </a:bodyPr>
        <a:lstStyle/>
        <a:p>
          <a:pPr marL="0" lvl="0" indent="0" algn="ctr" defTabSz="1866900">
            <a:lnSpc>
              <a:spcPct val="90000"/>
            </a:lnSpc>
            <a:spcBef>
              <a:spcPct val="0"/>
            </a:spcBef>
            <a:spcAft>
              <a:spcPct val="35000"/>
            </a:spcAft>
            <a:buNone/>
          </a:pPr>
          <a:r>
            <a:rPr lang="en-US" sz="4200" kern="1200"/>
            <a:t>5</a:t>
          </a:r>
          <a:endParaRPr lang="en-US" sz="4200" kern="1200" dirty="0"/>
        </a:p>
      </dsp:txBody>
      <dsp:txXfrm>
        <a:off x="9961650" y="445066"/>
        <a:ext cx="661949" cy="661949"/>
      </dsp:txXfrm>
    </dsp:sp>
    <dsp:sp modelId="{A5DF8821-4A5F-B140-B099-274CC7397390}">
      <dsp:nvSpPr>
        <dsp:cNvPr id="0" name=""/>
        <dsp:cNvSpPr/>
      </dsp:nvSpPr>
      <dsp:spPr>
        <a:xfrm>
          <a:off x="9267815" y="1409709"/>
          <a:ext cx="2049618" cy="2886974"/>
        </a:xfrm>
        <a:prstGeom prst="upArrowCallout">
          <a:avLst>
            <a:gd name="adj1" fmla="val 50000"/>
            <a:gd name="adj2" fmla="val 20000"/>
            <a:gd name="adj3" fmla="val 20000"/>
            <a:gd name="adj4" fmla="val 100000"/>
          </a:avLst>
        </a:prstGeom>
        <a:solidFill>
          <a:schemeClr val="accent5">
            <a:tint val="40000"/>
            <a:alpha val="90000"/>
            <a:hueOff val="-6739761"/>
            <a:satOff val="-22832"/>
            <a:lumOff val="-2928"/>
            <a:alphaOff val="0"/>
          </a:schemeClr>
        </a:solidFill>
        <a:ln w="12700" cap="flat" cmpd="sng" algn="ctr">
          <a:solidFill>
            <a:schemeClr val="accent5">
              <a:tint val="40000"/>
              <a:alpha val="90000"/>
              <a:hueOff val="-6739761"/>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676" tIns="165100" rIns="161676" bIns="1651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Trade Gothic Next Light"/>
              <a:ea typeface="+mn-ea"/>
              <a:cs typeface="+mn-cs"/>
            </a:rPr>
            <a:t>Focus on the term “nones” and complete additional research.</a:t>
          </a:r>
        </a:p>
      </dsp:txBody>
      <dsp:txXfrm>
        <a:off x="9267815" y="1819633"/>
        <a:ext cx="2049618" cy="247705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06BFA-2625-484A-98DA-86CDAF5266ED}" type="datetimeFigureOut">
              <a:rPr lang="en-US" smtClean="0"/>
              <a:t>6/12/24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9B0487-5380-FA45-A23F-48DABB9B6293}" type="slidenum">
              <a:rPr lang="en-US" smtClean="0"/>
              <a:t>‹#›</a:t>
            </a:fld>
            <a:endParaRPr lang="en-US" dirty="0"/>
          </a:p>
        </p:txBody>
      </p:sp>
    </p:spTree>
    <p:extLst>
      <p:ext uri="{BB962C8B-B14F-4D97-AF65-F5344CB8AC3E}">
        <p14:creationId xmlns:p14="http://schemas.microsoft.com/office/powerpoint/2010/main" val="1310423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9B0487-5380-FA45-A23F-48DABB9B6293}" type="slidenum">
              <a:rPr lang="en-US" smtClean="0"/>
              <a:t>4</a:t>
            </a:fld>
            <a:endParaRPr lang="en-US" dirty="0"/>
          </a:p>
        </p:txBody>
      </p:sp>
    </p:spTree>
    <p:extLst>
      <p:ext uri="{BB962C8B-B14F-4D97-AF65-F5344CB8AC3E}">
        <p14:creationId xmlns:p14="http://schemas.microsoft.com/office/powerpoint/2010/main" val="298669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9B0487-5380-FA45-A23F-48DABB9B6293}" type="slidenum">
              <a:rPr lang="en-US" smtClean="0"/>
              <a:t>7</a:t>
            </a:fld>
            <a:endParaRPr lang="en-US" dirty="0"/>
          </a:p>
        </p:txBody>
      </p:sp>
    </p:spTree>
    <p:extLst>
      <p:ext uri="{BB962C8B-B14F-4D97-AF65-F5344CB8AC3E}">
        <p14:creationId xmlns:p14="http://schemas.microsoft.com/office/powerpoint/2010/main" val="1156373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dirty="0"/>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200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dirty="0"/>
          </a:p>
        </p:txBody>
      </p:sp>
    </p:spTree>
    <p:extLst>
      <p:ext uri="{BB962C8B-B14F-4D97-AF65-F5344CB8AC3E}">
        <p14:creationId xmlns:p14="http://schemas.microsoft.com/office/powerpoint/2010/main" val="2324907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dirty="0"/>
          </a:p>
        </p:txBody>
      </p:sp>
    </p:spTree>
    <p:extLst>
      <p:ext uri="{BB962C8B-B14F-4D97-AF65-F5344CB8AC3E}">
        <p14:creationId xmlns:p14="http://schemas.microsoft.com/office/powerpoint/2010/main" val="296544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dirty="0"/>
          </a:p>
        </p:txBody>
      </p:sp>
    </p:spTree>
    <p:extLst>
      <p:ext uri="{BB962C8B-B14F-4D97-AF65-F5344CB8AC3E}">
        <p14:creationId xmlns:p14="http://schemas.microsoft.com/office/powerpoint/2010/main" val="3901825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dirty="0"/>
          </a:p>
        </p:txBody>
      </p:sp>
    </p:spTree>
    <p:extLst>
      <p:ext uri="{BB962C8B-B14F-4D97-AF65-F5344CB8AC3E}">
        <p14:creationId xmlns:p14="http://schemas.microsoft.com/office/powerpoint/2010/main" val="250055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dirty="0"/>
          </a:p>
        </p:txBody>
      </p:sp>
    </p:spTree>
    <p:extLst>
      <p:ext uri="{BB962C8B-B14F-4D97-AF65-F5344CB8AC3E}">
        <p14:creationId xmlns:p14="http://schemas.microsoft.com/office/powerpoint/2010/main" val="1382212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dirty="0"/>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723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dirty="0"/>
          </a:p>
        </p:txBody>
      </p:sp>
    </p:spTree>
    <p:extLst>
      <p:ext uri="{BB962C8B-B14F-4D97-AF65-F5344CB8AC3E}">
        <p14:creationId xmlns:p14="http://schemas.microsoft.com/office/powerpoint/2010/main" val="4234713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dirty="0"/>
          </a:p>
        </p:txBody>
      </p:sp>
    </p:spTree>
    <p:extLst>
      <p:ext uri="{BB962C8B-B14F-4D97-AF65-F5344CB8AC3E}">
        <p14:creationId xmlns:p14="http://schemas.microsoft.com/office/powerpoint/2010/main" val="1585876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dirty="0"/>
          </a:p>
        </p:txBody>
      </p:sp>
    </p:spTree>
    <p:extLst>
      <p:ext uri="{BB962C8B-B14F-4D97-AF65-F5344CB8AC3E}">
        <p14:creationId xmlns:p14="http://schemas.microsoft.com/office/powerpoint/2010/main" val="10093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6/12/24</a:t>
            </a:fld>
            <a:endParaRPr lang="en-US" dirty="0"/>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dirty="0"/>
          </a:p>
        </p:txBody>
      </p:sp>
    </p:spTree>
    <p:extLst>
      <p:ext uri="{BB962C8B-B14F-4D97-AF65-F5344CB8AC3E}">
        <p14:creationId xmlns:p14="http://schemas.microsoft.com/office/powerpoint/2010/main" val="202335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6/12/24</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dirty="0"/>
          </a:p>
        </p:txBody>
      </p:sp>
    </p:spTree>
    <p:extLst>
      <p:ext uri="{BB962C8B-B14F-4D97-AF65-F5344CB8AC3E}">
        <p14:creationId xmlns:p14="http://schemas.microsoft.com/office/powerpoint/2010/main" val="166791717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cara.georgetown.edu/frequently-requested-church-statistics/"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2B598DCE-49A4-46FC-89A2-87E971ABE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F448D61-FD92-4997-B065-20433412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Oval 20">
            <a:extLst>
              <a:ext uri="{FF2B5EF4-FFF2-40B4-BE49-F238E27FC236}">
                <a16:creationId xmlns:a16="http://schemas.microsoft.com/office/drawing/2014/main" id="{ED903D6B-9D52-4138-9E24-EB3F7AFA8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7864" y="760144"/>
            <a:ext cx="5356272" cy="5356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61B0E4B-CFB2-A64B-BBF1-92287232B1BA}"/>
              </a:ext>
            </a:extLst>
          </p:cNvPr>
          <p:cNvSpPr>
            <a:spLocks noGrp="1"/>
          </p:cNvSpPr>
          <p:nvPr>
            <p:ph type="title"/>
          </p:nvPr>
        </p:nvSpPr>
        <p:spPr>
          <a:xfrm>
            <a:off x="4014717" y="1746913"/>
            <a:ext cx="4162567" cy="1883392"/>
          </a:xfrm>
        </p:spPr>
        <p:txBody>
          <a:bodyPr vert="horz" lIns="91440" tIns="45720" rIns="91440" bIns="45720" rtlCol="0" anchor="b">
            <a:normAutofit/>
          </a:bodyPr>
          <a:lstStyle/>
          <a:p>
            <a:pPr algn="ctr"/>
            <a:r>
              <a:rPr lang="en-US" sz="4000" dirty="0"/>
              <a:t>The Christian Religion</a:t>
            </a:r>
          </a:p>
        </p:txBody>
      </p:sp>
      <p:sp>
        <p:nvSpPr>
          <p:cNvPr id="3" name="Content Placeholder 2">
            <a:extLst>
              <a:ext uri="{FF2B5EF4-FFF2-40B4-BE49-F238E27FC236}">
                <a16:creationId xmlns:a16="http://schemas.microsoft.com/office/drawing/2014/main" id="{6688391C-6430-F644-B82E-AB28AE10A95B}"/>
              </a:ext>
            </a:extLst>
          </p:cNvPr>
          <p:cNvSpPr>
            <a:spLocks noGrp="1"/>
          </p:cNvSpPr>
          <p:nvPr>
            <p:ph idx="1"/>
          </p:nvPr>
        </p:nvSpPr>
        <p:spPr>
          <a:xfrm>
            <a:off x="4487275" y="4290867"/>
            <a:ext cx="3217451" cy="1318351"/>
          </a:xfrm>
        </p:spPr>
        <p:txBody>
          <a:bodyPr vert="horz" lIns="91440" tIns="45720" rIns="91440" bIns="45720" rtlCol="0">
            <a:normAutofit/>
          </a:bodyPr>
          <a:lstStyle/>
          <a:p>
            <a:pPr marL="0" indent="0" algn="ctr">
              <a:buNone/>
            </a:pPr>
            <a:r>
              <a:rPr lang="en-US" sz="2400" b="1" i="1" dirty="0"/>
              <a:t>“To be, or not to be” </a:t>
            </a:r>
          </a:p>
          <a:p>
            <a:pPr marL="0" indent="0" algn="ctr">
              <a:buNone/>
            </a:pPr>
            <a:r>
              <a:rPr lang="en-US" b="1" dirty="0"/>
              <a:t>-William Shakespeare</a:t>
            </a:r>
          </a:p>
        </p:txBody>
      </p:sp>
      <p:cxnSp>
        <p:nvCxnSpPr>
          <p:cNvPr id="23" name="Straight Connector 22">
            <a:extLst>
              <a:ext uri="{FF2B5EF4-FFF2-40B4-BE49-F238E27FC236}">
                <a16:creationId xmlns:a16="http://schemas.microsoft.com/office/drawing/2014/main" id="{E651A8F8-7445-4C49-926D-816D687651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5FDDA5-BE6F-2947-B731-5462BBB0AB8F}"/>
              </a:ext>
            </a:extLst>
          </p:cNvPr>
          <p:cNvSpPr txBox="1"/>
          <p:nvPr/>
        </p:nvSpPr>
        <p:spPr>
          <a:xfrm>
            <a:off x="9696845" y="6116416"/>
            <a:ext cx="2277441" cy="646331"/>
          </a:xfrm>
          <a:prstGeom prst="rect">
            <a:avLst/>
          </a:prstGeom>
          <a:noFill/>
        </p:spPr>
        <p:txBody>
          <a:bodyPr wrap="square" rtlCol="0">
            <a:spAutoFit/>
          </a:bodyPr>
          <a:lstStyle/>
          <a:p>
            <a:r>
              <a:rPr lang="en-US" dirty="0">
                <a:solidFill>
                  <a:schemeClr val="bg1"/>
                </a:solidFill>
              </a:rPr>
              <a:t>Dominique Grimes</a:t>
            </a:r>
          </a:p>
          <a:p>
            <a:r>
              <a:rPr lang="en-US" dirty="0">
                <a:solidFill>
                  <a:schemeClr val="bg1"/>
                </a:solidFill>
              </a:rPr>
              <a:t>February 12, 2022</a:t>
            </a:r>
          </a:p>
        </p:txBody>
      </p:sp>
    </p:spTree>
    <p:extLst>
      <p:ext uri="{BB962C8B-B14F-4D97-AF65-F5344CB8AC3E}">
        <p14:creationId xmlns:p14="http://schemas.microsoft.com/office/powerpoint/2010/main" val="362742444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DB85E2-4179-4550-916E-9377FE0C7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D98DC-0183-7A49-B58C-DE5C694269A4}"/>
              </a:ext>
            </a:extLst>
          </p:cNvPr>
          <p:cNvSpPr>
            <a:spLocks noGrp="1"/>
          </p:cNvSpPr>
          <p:nvPr>
            <p:ph type="title"/>
          </p:nvPr>
        </p:nvSpPr>
        <p:spPr>
          <a:xfrm>
            <a:off x="1429566" y="5170714"/>
            <a:ext cx="9238434" cy="1099456"/>
          </a:xfrm>
        </p:spPr>
        <p:txBody>
          <a:bodyPr anchor="t">
            <a:normAutofit/>
          </a:bodyPr>
          <a:lstStyle/>
          <a:p>
            <a:r>
              <a:rPr lang="en-US" dirty="0"/>
              <a:t>Conclusion</a:t>
            </a:r>
          </a:p>
        </p:txBody>
      </p:sp>
      <p:sp>
        <p:nvSpPr>
          <p:cNvPr id="3" name="Content Placeholder 2">
            <a:extLst>
              <a:ext uri="{FF2B5EF4-FFF2-40B4-BE49-F238E27FC236}">
                <a16:creationId xmlns:a16="http://schemas.microsoft.com/office/drawing/2014/main" id="{0D0B6D33-FB8A-7B45-9602-5239F65E8D3F}"/>
              </a:ext>
            </a:extLst>
          </p:cNvPr>
          <p:cNvSpPr>
            <a:spLocks noGrp="1"/>
          </p:cNvSpPr>
          <p:nvPr>
            <p:ph idx="1"/>
          </p:nvPr>
        </p:nvSpPr>
        <p:spPr>
          <a:xfrm>
            <a:off x="1429566" y="1500948"/>
            <a:ext cx="8476434" cy="3334602"/>
          </a:xfrm>
        </p:spPr>
        <p:txBody>
          <a:bodyPr>
            <a:normAutofit/>
          </a:bodyPr>
          <a:lstStyle/>
          <a:p>
            <a:pPr marL="0" indent="0" algn="just">
              <a:buNone/>
            </a:pPr>
            <a:r>
              <a:rPr lang="en-US" dirty="0"/>
              <a:t>Based on these five methods of research, one can see that there is in fact a downward trend in the organized religion of Christianity. While it can be assumed there may have been a switch to non-Christian beliefs, this does not seem to be the case. There remains an increased interest over time in Christian related beliefs and terms. This discovery, paired with the increase in the “</a:t>
            </a:r>
            <a:r>
              <a:rPr lang="en-US" dirty="0" err="1"/>
              <a:t>nones</a:t>
            </a:r>
            <a:r>
              <a:rPr lang="en-US" dirty="0"/>
              <a:t>” and unaffiliated, leads to the conclusion that there are still strong Christian beliefs in the United States, but there is a disconnect with the organized Christian religion and church.</a:t>
            </a:r>
          </a:p>
        </p:txBody>
      </p:sp>
      <p:cxnSp>
        <p:nvCxnSpPr>
          <p:cNvPr id="10" name="Straight Connector 9">
            <a:extLst>
              <a:ext uri="{FF2B5EF4-FFF2-40B4-BE49-F238E27FC236}">
                <a16:creationId xmlns:a16="http://schemas.microsoft.com/office/drawing/2014/main" id="{45B26396-3476-4B52-8CF4-01F3D246D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840303"/>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61132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55">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7">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17" descr="A circular stairway">
            <a:extLst>
              <a:ext uri="{FF2B5EF4-FFF2-40B4-BE49-F238E27FC236}">
                <a16:creationId xmlns:a16="http://schemas.microsoft.com/office/drawing/2014/main" id="{35CFDDB1-5072-4712-A7C7-83AA25B3C6E1}"/>
              </a:ext>
            </a:extLst>
          </p:cNvPr>
          <p:cNvPicPr>
            <a:picLocks noChangeAspect="1"/>
          </p:cNvPicPr>
          <p:nvPr/>
        </p:nvPicPr>
        <p:blipFill rotWithShape="1">
          <a:blip r:embed="rId2">
            <a:alphaModFix amt="50000"/>
          </a:blip>
          <a:srcRect l="16690" r="23976" b="-1"/>
          <a:stretch/>
        </p:blipFill>
        <p:spPr>
          <a:xfrm>
            <a:off x="20" y="10"/>
            <a:ext cx="6095979" cy="6857990"/>
          </a:xfrm>
          <a:prstGeom prst="rect">
            <a:avLst/>
          </a:prstGeom>
        </p:spPr>
      </p:pic>
      <p:sp>
        <p:nvSpPr>
          <p:cNvPr id="2" name="Title 1">
            <a:extLst>
              <a:ext uri="{FF2B5EF4-FFF2-40B4-BE49-F238E27FC236}">
                <a16:creationId xmlns:a16="http://schemas.microsoft.com/office/drawing/2014/main" id="{BA7C98A6-1B22-0A4A-9B74-79316E774145}"/>
              </a:ext>
            </a:extLst>
          </p:cNvPr>
          <p:cNvSpPr>
            <a:spLocks noGrp="1"/>
          </p:cNvSpPr>
          <p:nvPr>
            <p:ph type="title"/>
          </p:nvPr>
        </p:nvSpPr>
        <p:spPr>
          <a:xfrm>
            <a:off x="1028700" y="1025718"/>
            <a:ext cx="4057650" cy="4770783"/>
          </a:xfrm>
        </p:spPr>
        <p:txBody>
          <a:bodyPr vert="horz" lIns="91440" tIns="45720" rIns="91440" bIns="45720" rtlCol="0" anchor="ctr">
            <a:normAutofit/>
          </a:bodyPr>
          <a:lstStyle/>
          <a:p>
            <a:pPr algn="ctr"/>
            <a:r>
              <a:rPr lang="en-US" dirty="0">
                <a:solidFill>
                  <a:srgbClr val="FFFFFF"/>
                </a:solidFill>
              </a:rPr>
              <a:t>Ethical Concerns</a:t>
            </a:r>
          </a:p>
        </p:txBody>
      </p:sp>
      <p:sp>
        <p:nvSpPr>
          <p:cNvPr id="5" name="TextBox 4">
            <a:extLst>
              <a:ext uri="{FF2B5EF4-FFF2-40B4-BE49-F238E27FC236}">
                <a16:creationId xmlns:a16="http://schemas.microsoft.com/office/drawing/2014/main" id="{35502759-2E66-994D-BECF-E1DDD85010E4}"/>
              </a:ext>
            </a:extLst>
          </p:cNvPr>
          <p:cNvSpPr txBox="1"/>
          <p:nvPr/>
        </p:nvSpPr>
        <p:spPr>
          <a:xfrm>
            <a:off x="7119254" y="762000"/>
            <a:ext cx="4191000" cy="5562600"/>
          </a:xfrm>
          <a:prstGeom prst="rect">
            <a:avLst/>
          </a:prstGeom>
        </p:spPr>
        <p:txBody>
          <a:bodyPr vert="horz" lIns="91440" tIns="45720" rIns="91440" bIns="45720" rtlCol="0" anchor="t">
            <a:normAutofit/>
          </a:bodyPr>
          <a:lstStyle/>
          <a:p>
            <a:pPr marL="285750" indent="-285750">
              <a:lnSpc>
                <a:spcPct val="130000"/>
              </a:lnSpc>
              <a:spcAft>
                <a:spcPts val="600"/>
              </a:spcAft>
              <a:buSzPct val="85000"/>
              <a:buFont typeface="Arial" panose="020B0604020202020204" pitchFamily="34" charset="0"/>
              <a:buChar char="•"/>
            </a:pPr>
            <a:r>
              <a:rPr lang="en-US" dirty="0"/>
              <a:t>Some of the supporting statistics in this presentation was based on survey data collection. When surveys are conducted there’s room for unintentional bias in samplings for surveys. </a:t>
            </a:r>
          </a:p>
          <a:p>
            <a:pPr marL="285750" indent="-285750">
              <a:lnSpc>
                <a:spcPct val="130000"/>
              </a:lnSpc>
              <a:spcAft>
                <a:spcPts val="600"/>
              </a:spcAft>
              <a:buSzPct val="85000"/>
              <a:buFont typeface="Arial" panose="020B0604020202020204" pitchFamily="34" charset="0"/>
              <a:buChar char="•"/>
            </a:pPr>
            <a:r>
              <a:rPr lang="en-US" dirty="0"/>
              <a:t>One ethical concern is the belief that religion is a significant contributor to developing one’s moral compass. Without organized religion, there is an assumption that the standard for what the masses consider “ethical” could slowly shift over time towards a direction that is portrayed as unethical in current times.  </a:t>
            </a:r>
          </a:p>
        </p:txBody>
      </p:sp>
    </p:spTree>
    <p:extLst>
      <p:ext uri="{BB962C8B-B14F-4D97-AF65-F5344CB8AC3E}">
        <p14:creationId xmlns:p14="http://schemas.microsoft.com/office/powerpoint/2010/main" val="173930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269544AB-4770-4210-ABAD-B88756DB1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F448D61-FD92-4997-B065-20433412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7" name="Rectangle 26">
            <a:extLst>
              <a:ext uri="{FF2B5EF4-FFF2-40B4-BE49-F238E27FC236}">
                <a16:creationId xmlns:a16="http://schemas.microsoft.com/office/drawing/2014/main" id="{2555A4C0-F746-4932-ABD3-024F4B231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1077492-50C0-D04B-BC77-F54F94AD640C}"/>
              </a:ext>
            </a:extLst>
          </p:cNvPr>
          <p:cNvSpPr>
            <a:spLocks noGrp="1"/>
          </p:cNvSpPr>
          <p:nvPr>
            <p:ph type="title"/>
          </p:nvPr>
        </p:nvSpPr>
        <p:spPr>
          <a:xfrm>
            <a:off x="2286000" y="1746250"/>
            <a:ext cx="7620000" cy="1884363"/>
          </a:xfrm>
        </p:spPr>
        <p:txBody>
          <a:bodyPr vert="horz" lIns="91440" tIns="45720" rIns="91440" bIns="45720" rtlCol="0" anchor="b">
            <a:normAutofit/>
          </a:bodyPr>
          <a:lstStyle/>
          <a:p>
            <a:pPr algn="ctr"/>
            <a:r>
              <a:rPr lang="en-US" dirty="0"/>
              <a:t>Is The Organized Religion of Christianity deteriorating in the united states?</a:t>
            </a:r>
          </a:p>
        </p:txBody>
      </p:sp>
      <p:cxnSp>
        <p:nvCxnSpPr>
          <p:cNvPr id="29" name="Straight Connector 28">
            <a:extLst>
              <a:ext uri="{FF2B5EF4-FFF2-40B4-BE49-F238E27FC236}">
                <a16:creationId xmlns:a16="http://schemas.microsoft.com/office/drawing/2014/main" id="{E651A8F8-7445-4C49-926D-816D687651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B1DB53A-13B5-254B-9739-A818C66B5D57}"/>
              </a:ext>
            </a:extLst>
          </p:cNvPr>
          <p:cNvSpPr txBox="1"/>
          <p:nvPr/>
        </p:nvSpPr>
        <p:spPr>
          <a:xfrm>
            <a:off x="2797629" y="4278083"/>
            <a:ext cx="6727371" cy="1200329"/>
          </a:xfrm>
          <a:prstGeom prst="rect">
            <a:avLst/>
          </a:prstGeom>
          <a:noFill/>
        </p:spPr>
        <p:txBody>
          <a:bodyPr wrap="square" rtlCol="0">
            <a:spAutoFit/>
          </a:bodyPr>
          <a:lstStyle/>
          <a:p>
            <a:pPr algn="just"/>
            <a:r>
              <a:rPr lang="en-US" dirty="0"/>
              <a:t>In recent decades, it seems as if there is less involvement in the most popular organized religion in the United States, Christianity. More commonly new generations tend to be less involved in church. This research is focused on finding facts around this notion. </a:t>
            </a:r>
          </a:p>
        </p:txBody>
      </p:sp>
    </p:spTree>
    <p:extLst>
      <p:ext uri="{BB962C8B-B14F-4D97-AF65-F5344CB8AC3E}">
        <p14:creationId xmlns:p14="http://schemas.microsoft.com/office/powerpoint/2010/main" val="515194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CE9E54-948C-7B40-A689-7CA8E8677AF1}"/>
              </a:ext>
            </a:extLst>
          </p:cNvPr>
          <p:cNvSpPr>
            <a:spLocks noGrp="1"/>
          </p:cNvSpPr>
          <p:nvPr>
            <p:ph type="title"/>
          </p:nvPr>
        </p:nvSpPr>
        <p:spPr>
          <a:xfrm>
            <a:off x="1524000" y="762001"/>
            <a:ext cx="9144000" cy="869092"/>
          </a:xfrm>
        </p:spPr>
        <p:txBody>
          <a:bodyPr>
            <a:normAutofit/>
          </a:bodyPr>
          <a:lstStyle/>
          <a:p>
            <a:pPr algn="ctr"/>
            <a:r>
              <a:rPr lang="en-US" sz="4000" dirty="0"/>
              <a:t>Five Methods of Research</a:t>
            </a:r>
          </a:p>
        </p:txBody>
      </p:sp>
      <p:graphicFrame>
        <p:nvGraphicFramePr>
          <p:cNvPr id="5" name="Content Placeholder 2">
            <a:extLst>
              <a:ext uri="{FF2B5EF4-FFF2-40B4-BE49-F238E27FC236}">
                <a16:creationId xmlns:a16="http://schemas.microsoft.com/office/drawing/2014/main" id="{D65C21F9-EBB1-4A4C-A6AF-3935B4AF7C8A}"/>
              </a:ext>
            </a:extLst>
          </p:cNvPr>
          <p:cNvGraphicFramePr>
            <a:graphicFrameLocks noGrp="1"/>
          </p:cNvGraphicFramePr>
          <p:nvPr>
            <p:ph idx="1"/>
            <p:extLst>
              <p:ext uri="{D42A27DB-BD31-4B8C-83A1-F6EECF244321}">
                <p14:modId xmlns:p14="http://schemas.microsoft.com/office/powerpoint/2010/main" val="2253360980"/>
              </p:ext>
            </p:extLst>
          </p:nvPr>
        </p:nvGraphicFramePr>
        <p:xfrm>
          <a:off x="374137" y="1631093"/>
          <a:ext cx="11549742" cy="4604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6975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F7F4-5116-A94D-80A7-6448DDB5484B}"/>
              </a:ext>
            </a:extLst>
          </p:cNvPr>
          <p:cNvSpPr>
            <a:spLocks noGrp="1"/>
          </p:cNvSpPr>
          <p:nvPr>
            <p:ph type="title"/>
          </p:nvPr>
        </p:nvSpPr>
        <p:spPr>
          <a:xfrm>
            <a:off x="298438" y="146212"/>
            <a:ext cx="5545769" cy="2172443"/>
          </a:xfrm>
        </p:spPr>
        <p:txBody>
          <a:bodyPr/>
          <a:lstStyle/>
          <a:p>
            <a:r>
              <a:rPr lang="en-US" dirty="0"/>
              <a:t>The downward shift in interest of popular Christian denominations</a:t>
            </a:r>
          </a:p>
        </p:txBody>
      </p:sp>
      <p:pic>
        <p:nvPicPr>
          <p:cNvPr id="4" name="Picture 3">
            <a:extLst>
              <a:ext uri="{FF2B5EF4-FFF2-40B4-BE49-F238E27FC236}">
                <a16:creationId xmlns:a16="http://schemas.microsoft.com/office/drawing/2014/main" id="{9FBDEF0C-9ADC-0D4E-B3A1-3689FCDD8C77}"/>
              </a:ext>
            </a:extLst>
          </p:cNvPr>
          <p:cNvPicPr>
            <a:picLocks noChangeAspect="1"/>
          </p:cNvPicPr>
          <p:nvPr/>
        </p:nvPicPr>
        <p:blipFill>
          <a:blip r:embed="rId3"/>
          <a:stretch>
            <a:fillRect/>
          </a:stretch>
        </p:blipFill>
        <p:spPr>
          <a:xfrm>
            <a:off x="377006" y="2620538"/>
            <a:ext cx="5545769" cy="4065280"/>
          </a:xfrm>
          <a:prstGeom prst="rect">
            <a:avLst/>
          </a:prstGeom>
          <a:ln>
            <a:noFill/>
          </a:ln>
        </p:spPr>
      </p:pic>
      <p:sp>
        <p:nvSpPr>
          <p:cNvPr id="3" name="Content Placeholder 2">
            <a:extLst>
              <a:ext uri="{FF2B5EF4-FFF2-40B4-BE49-F238E27FC236}">
                <a16:creationId xmlns:a16="http://schemas.microsoft.com/office/drawing/2014/main" id="{D364F069-D1E3-CE4B-B997-0653D6CD1CC3}"/>
              </a:ext>
            </a:extLst>
          </p:cNvPr>
          <p:cNvSpPr>
            <a:spLocks noGrp="1"/>
          </p:cNvSpPr>
          <p:nvPr>
            <p:ph idx="1"/>
          </p:nvPr>
        </p:nvSpPr>
        <p:spPr>
          <a:xfrm>
            <a:off x="6029742" y="175412"/>
            <a:ext cx="5850568" cy="2368925"/>
          </a:xfrm>
        </p:spPr>
        <p:txBody>
          <a:bodyPr>
            <a:normAutofit lnSpcReduction="10000"/>
          </a:bodyPr>
          <a:lstStyle/>
          <a:p>
            <a:pPr marL="0" indent="0" algn="just">
              <a:buNone/>
            </a:pPr>
            <a:r>
              <a:rPr lang="en-US" dirty="0"/>
              <a:t>Christianity has several different denominations. Within the top ten most popular denominations are Anglican, Presbyterian, Baptist, Lutheran, and United Methodist. In the United States, Christianity, Religion, and all five of these denominations have trended downwards since 2004 on Google Trends. This supports the decline of organized Christian religion in the United States.</a:t>
            </a:r>
          </a:p>
        </p:txBody>
      </p:sp>
      <p:pic>
        <p:nvPicPr>
          <p:cNvPr id="7" name="Picture 6">
            <a:extLst>
              <a:ext uri="{FF2B5EF4-FFF2-40B4-BE49-F238E27FC236}">
                <a16:creationId xmlns:a16="http://schemas.microsoft.com/office/drawing/2014/main" id="{33053A60-1099-3D4A-9283-06E81C220D07}"/>
              </a:ext>
            </a:extLst>
          </p:cNvPr>
          <p:cNvPicPr>
            <a:picLocks noChangeAspect="1"/>
          </p:cNvPicPr>
          <p:nvPr/>
        </p:nvPicPr>
        <p:blipFill>
          <a:blip r:embed="rId4"/>
          <a:stretch>
            <a:fillRect/>
          </a:stretch>
        </p:blipFill>
        <p:spPr>
          <a:xfrm>
            <a:off x="6127716" y="2612018"/>
            <a:ext cx="5598477" cy="4063900"/>
          </a:xfrm>
          <a:prstGeom prst="rect">
            <a:avLst/>
          </a:prstGeom>
        </p:spPr>
      </p:pic>
    </p:spTree>
    <p:extLst>
      <p:ext uri="{BB962C8B-B14F-4D97-AF65-F5344CB8AC3E}">
        <p14:creationId xmlns:p14="http://schemas.microsoft.com/office/powerpoint/2010/main" val="371970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621C52-77DE-564E-8D17-183E13CEE5EE}"/>
              </a:ext>
            </a:extLst>
          </p:cNvPr>
          <p:cNvSpPr>
            <a:spLocks noGrp="1"/>
          </p:cNvSpPr>
          <p:nvPr>
            <p:ph type="title"/>
          </p:nvPr>
        </p:nvSpPr>
        <p:spPr>
          <a:xfrm>
            <a:off x="475540" y="3436"/>
            <a:ext cx="5287987" cy="687650"/>
          </a:xfrm>
        </p:spPr>
        <p:txBody>
          <a:bodyPr vert="horz" lIns="91440" tIns="45720" rIns="91440" bIns="45720" rtlCol="0">
            <a:normAutofit/>
          </a:bodyPr>
          <a:lstStyle/>
          <a:p>
            <a:r>
              <a:rPr lang="en-US" dirty="0"/>
              <a:t>The catholic church</a:t>
            </a:r>
          </a:p>
        </p:txBody>
      </p:sp>
      <p:sp>
        <p:nvSpPr>
          <p:cNvPr id="36" name="Content Placeholder 35">
            <a:extLst>
              <a:ext uri="{FF2B5EF4-FFF2-40B4-BE49-F238E27FC236}">
                <a16:creationId xmlns:a16="http://schemas.microsoft.com/office/drawing/2014/main" id="{03BE71A4-26D2-4826-80D8-4B32BF1970AF}"/>
              </a:ext>
            </a:extLst>
          </p:cNvPr>
          <p:cNvSpPr>
            <a:spLocks noGrp="1"/>
          </p:cNvSpPr>
          <p:nvPr>
            <p:ph idx="1"/>
          </p:nvPr>
        </p:nvSpPr>
        <p:spPr>
          <a:xfrm>
            <a:off x="433117" y="611919"/>
            <a:ext cx="5521369" cy="2224975"/>
          </a:xfrm>
        </p:spPr>
        <p:txBody>
          <a:bodyPr>
            <a:noAutofit/>
          </a:bodyPr>
          <a:lstStyle/>
          <a:p>
            <a:pPr marL="0" indent="0" algn="just">
              <a:lnSpc>
                <a:spcPct val="100000"/>
              </a:lnSpc>
              <a:buNone/>
            </a:pPr>
            <a:r>
              <a:rPr lang="en-US" sz="1400" dirty="0"/>
              <a:t>One additional popular Christian denomination is Catholicism. The topic “Church” as as well as “Catholic Church” show downward trends in Google Trends within the United States since 2004. Additional research provides statistics around Catholic Mass attendance every five years between 1970 through 2020. While the overall Catholic population increased, several statistics show a decrease in participation such as infant baptisms, first communions, marriages, and mass attendance. There has also been a large increase in former Catholic adults that have left the Catholic religion. This supports the decline of organized Christian religion in the United States.</a:t>
            </a:r>
          </a:p>
        </p:txBody>
      </p:sp>
      <p:pic>
        <p:nvPicPr>
          <p:cNvPr id="10" name="Content Placeholder 9">
            <a:extLst>
              <a:ext uri="{FF2B5EF4-FFF2-40B4-BE49-F238E27FC236}">
                <a16:creationId xmlns:a16="http://schemas.microsoft.com/office/drawing/2014/main" id="{333005A5-B697-AA41-BEE0-CA35A5BBD39D}"/>
              </a:ext>
            </a:extLst>
          </p:cNvPr>
          <p:cNvPicPr>
            <a:picLocks noChangeAspect="1"/>
          </p:cNvPicPr>
          <p:nvPr/>
        </p:nvPicPr>
        <p:blipFill>
          <a:blip r:embed="rId2"/>
          <a:stretch>
            <a:fillRect/>
          </a:stretch>
        </p:blipFill>
        <p:spPr>
          <a:xfrm>
            <a:off x="517965" y="2883751"/>
            <a:ext cx="5349435" cy="3829269"/>
          </a:xfrm>
          <a:prstGeom prst="rect">
            <a:avLst/>
          </a:prstGeom>
          <a:ln w="38100">
            <a:solidFill>
              <a:schemeClr val="accent5">
                <a:lumMod val="40000"/>
                <a:lumOff val="60000"/>
              </a:schemeClr>
            </a:solidFill>
          </a:ln>
        </p:spPr>
      </p:pic>
      <p:sp>
        <p:nvSpPr>
          <p:cNvPr id="16" name="TextBox 15">
            <a:extLst>
              <a:ext uri="{FF2B5EF4-FFF2-40B4-BE49-F238E27FC236}">
                <a16:creationId xmlns:a16="http://schemas.microsoft.com/office/drawing/2014/main" id="{45655AF5-E919-5A40-A919-59281048DC53}"/>
              </a:ext>
            </a:extLst>
          </p:cNvPr>
          <p:cNvSpPr txBox="1"/>
          <p:nvPr/>
        </p:nvSpPr>
        <p:spPr>
          <a:xfrm>
            <a:off x="6116081" y="5928023"/>
            <a:ext cx="5956802" cy="646331"/>
          </a:xfrm>
          <a:prstGeom prst="rect">
            <a:avLst/>
          </a:prstGeom>
          <a:noFill/>
        </p:spPr>
        <p:txBody>
          <a:bodyPr wrap="square" rtlCol="0">
            <a:spAutoFit/>
          </a:bodyPr>
          <a:lstStyle/>
          <a:p>
            <a:r>
              <a:rPr lang="en-US" sz="1200" dirty="0"/>
              <a:t>This data was produced by the Center for Applied Research in the Apostolate showing Catholic survey data from 1970-2020.</a:t>
            </a:r>
          </a:p>
          <a:p>
            <a:r>
              <a:rPr lang="en-US" sz="1200" dirty="0">
                <a:hlinkClick r:id="rId3"/>
              </a:rPr>
              <a:t>https://cara.georgetown.edu/frequently-requested-church-statistics/</a:t>
            </a:r>
            <a:r>
              <a:rPr lang="en-US" sz="1200" dirty="0"/>
              <a:t> </a:t>
            </a:r>
          </a:p>
        </p:txBody>
      </p:sp>
      <p:grpSp>
        <p:nvGrpSpPr>
          <p:cNvPr id="3" name="Group 2">
            <a:extLst>
              <a:ext uri="{FF2B5EF4-FFF2-40B4-BE49-F238E27FC236}">
                <a16:creationId xmlns:a16="http://schemas.microsoft.com/office/drawing/2014/main" id="{CC536F83-8770-0142-A460-908E598F0E28}"/>
              </a:ext>
            </a:extLst>
          </p:cNvPr>
          <p:cNvGrpSpPr/>
          <p:nvPr/>
        </p:nvGrpSpPr>
        <p:grpSpPr>
          <a:xfrm>
            <a:off x="6159625" y="451949"/>
            <a:ext cx="5599258" cy="5417423"/>
            <a:chOff x="6159625" y="451949"/>
            <a:chExt cx="5599258" cy="5417423"/>
          </a:xfrm>
        </p:grpSpPr>
        <p:pic>
          <p:nvPicPr>
            <p:cNvPr id="14" name="Picture 13">
              <a:extLst>
                <a:ext uri="{FF2B5EF4-FFF2-40B4-BE49-F238E27FC236}">
                  <a16:creationId xmlns:a16="http://schemas.microsoft.com/office/drawing/2014/main" id="{2F35A24F-02B1-914B-B3CA-28384994248C}"/>
                </a:ext>
              </a:extLst>
            </p:cNvPr>
            <p:cNvPicPr>
              <a:picLocks noChangeAspect="1"/>
            </p:cNvPicPr>
            <p:nvPr/>
          </p:nvPicPr>
          <p:blipFill>
            <a:blip r:embed="rId4"/>
            <a:stretch>
              <a:fillRect/>
            </a:stretch>
          </p:blipFill>
          <p:spPr>
            <a:xfrm>
              <a:off x="6159627" y="451949"/>
              <a:ext cx="5599256" cy="3695508"/>
            </a:xfrm>
            <a:prstGeom prst="rect">
              <a:avLst/>
            </a:prstGeom>
            <a:ln w="38100">
              <a:solidFill>
                <a:schemeClr val="accent5">
                  <a:lumMod val="40000"/>
                  <a:lumOff val="60000"/>
                </a:schemeClr>
              </a:solidFill>
            </a:ln>
          </p:spPr>
        </p:pic>
        <p:pic>
          <p:nvPicPr>
            <p:cNvPr id="18" name="Picture 17">
              <a:extLst>
                <a:ext uri="{FF2B5EF4-FFF2-40B4-BE49-F238E27FC236}">
                  <a16:creationId xmlns:a16="http://schemas.microsoft.com/office/drawing/2014/main" id="{951B946B-E30F-694C-B4BB-C75CF7B62944}"/>
                </a:ext>
              </a:extLst>
            </p:cNvPr>
            <p:cNvPicPr>
              <a:picLocks noChangeAspect="1"/>
            </p:cNvPicPr>
            <p:nvPr/>
          </p:nvPicPr>
          <p:blipFill>
            <a:blip r:embed="rId5"/>
            <a:stretch>
              <a:fillRect/>
            </a:stretch>
          </p:blipFill>
          <p:spPr>
            <a:xfrm>
              <a:off x="6159625" y="4142003"/>
              <a:ext cx="5599257" cy="1727369"/>
            </a:xfrm>
            <a:prstGeom prst="rect">
              <a:avLst/>
            </a:prstGeom>
            <a:ln w="38100">
              <a:solidFill>
                <a:schemeClr val="accent5">
                  <a:lumMod val="40000"/>
                  <a:lumOff val="60000"/>
                </a:schemeClr>
              </a:solidFill>
            </a:ln>
          </p:spPr>
        </p:pic>
      </p:grpSp>
    </p:spTree>
    <p:extLst>
      <p:ext uri="{BB962C8B-B14F-4D97-AF65-F5344CB8AC3E}">
        <p14:creationId xmlns:p14="http://schemas.microsoft.com/office/powerpoint/2010/main" val="34973886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198FE2-E20A-FA4D-8617-78A20415FE3F}"/>
              </a:ext>
            </a:extLst>
          </p:cNvPr>
          <p:cNvSpPr>
            <a:spLocks noGrp="1"/>
          </p:cNvSpPr>
          <p:nvPr>
            <p:ph type="title"/>
          </p:nvPr>
        </p:nvSpPr>
        <p:spPr>
          <a:xfrm>
            <a:off x="664505" y="384671"/>
            <a:ext cx="4222570" cy="1141004"/>
          </a:xfrm>
        </p:spPr>
        <p:txBody>
          <a:bodyPr>
            <a:normAutofit/>
          </a:bodyPr>
          <a:lstStyle/>
          <a:p>
            <a:r>
              <a:rPr lang="en-US" dirty="0"/>
              <a:t>Non-Christian Beliefs</a:t>
            </a:r>
          </a:p>
        </p:txBody>
      </p:sp>
      <p:sp>
        <p:nvSpPr>
          <p:cNvPr id="3" name="Content Placeholder 2">
            <a:extLst>
              <a:ext uri="{FF2B5EF4-FFF2-40B4-BE49-F238E27FC236}">
                <a16:creationId xmlns:a16="http://schemas.microsoft.com/office/drawing/2014/main" id="{D046255B-47C1-0243-BBF7-1332B9A13C9B}"/>
              </a:ext>
            </a:extLst>
          </p:cNvPr>
          <p:cNvSpPr>
            <a:spLocks noGrp="1"/>
          </p:cNvSpPr>
          <p:nvPr>
            <p:ph idx="1"/>
          </p:nvPr>
        </p:nvSpPr>
        <p:spPr>
          <a:xfrm>
            <a:off x="638567" y="1769899"/>
            <a:ext cx="4843672" cy="4921150"/>
          </a:xfrm>
        </p:spPr>
        <p:txBody>
          <a:bodyPr>
            <a:noAutofit/>
          </a:bodyPr>
          <a:lstStyle/>
          <a:p>
            <a:pPr marL="0" indent="0" algn="just">
              <a:lnSpc>
                <a:spcPct val="100000"/>
              </a:lnSpc>
              <a:buNone/>
            </a:pPr>
            <a:r>
              <a:rPr lang="en-US" dirty="0"/>
              <a:t>One can assume that if there’s a decline in Christian religion that there may be a negative correlation that shows an increase in other beliefs such as Agnosticism, Secularism, or Atheism. However, these beliefs have remained consistent or declined according to Google Trends since 2012. In addition, the belief of Monotheism has slightly increased, supporting that there is </a:t>
            </a:r>
            <a:r>
              <a:rPr lang="en-US"/>
              <a:t>still a common </a:t>
            </a:r>
            <a:r>
              <a:rPr lang="en-US" dirty="0"/>
              <a:t>belief in one God. This neither supports or disproves the decline of organized Christian religion in the United States. However, in conjunction with the previous slides this supports that while organized Christian religion is on the decline, the unaffiliated may still believe in Christ.</a:t>
            </a:r>
          </a:p>
        </p:txBody>
      </p:sp>
      <p:sp>
        <p:nvSpPr>
          <p:cNvPr id="11" name="Rectangle 10">
            <a:extLst>
              <a:ext uri="{FF2B5EF4-FFF2-40B4-BE49-F238E27FC236}">
                <a16:creationId xmlns:a16="http://schemas.microsoft.com/office/drawing/2014/main" id="{2EAC6968-E97C-4229-A385-D68969BBA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Oval 12">
            <a:extLst>
              <a:ext uri="{FF2B5EF4-FFF2-40B4-BE49-F238E27FC236}">
                <a16:creationId xmlns:a16="http://schemas.microsoft.com/office/drawing/2014/main" id="{CE9A9457-874F-4EEB-BF07-9CEA561C1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3863"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AF6C21B-3FA5-4440-8924-0950A0D7ED46}"/>
              </a:ext>
            </a:extLst>
          </p:cNvPr>
          <p:cNvPicPr>
            <a:picLocks noChangeAspect="1"/>
          </p:cNvPicPr>
          <p:nvPr/>
        </p:nvPicPr>
        <p:blipFill>
          <a:blip r:embed="rId2"/>
          <a:stretch>
            <a:fillRect/>
          </a:stretch>
        </p:blipFill>
        <p:spPr>
          <a:xfrm>
            <a:off x="7354957" y="1956013"/>
            <a:ext cx="3498573" cy="2987048"/>
          </a:xfrm>
          <a:prstGeom prst="rect">
            <a:avLst/>
          </a:prstGeom>
        </p:spPr>
      </p:pic>
    </p:spTree>
    <p:extLst>
      <p:ext uri="{BB962C8B-B14F-4D97-AF65-F5344CB8AC3E}">
        <p14:creationId xmlns:p14="http://schemas.microsoft.com/office/powerpoint/2010/main" val="156634033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50A89B-9010-3D47-A9E5-63177D437BCE}"/>
              </a:ext>
            </a:extLst>
          </p:cNvPr>
          <p:cNvSpPr>
            <a:spLocks noGrp="1"/>
          </p:cNvSpPr>
          <p:nvPr>
            <p:ph type="title"/>
          </p:nvPr>
        </p:nvSpPr>
        <p:spPr>
          <a:xfrm>
            <a:off x="1200005" y="1668022"/>
            <a:ext cx="4074360" cy="1034217"/>
          </a:xfrm>
        </p:spPr>
        <p:txBody>
          <a:bodyPr>
            <a:noAutofit/>
          </a:bodyPr>
          <a:lstStyle/>
          <a:p>
            <a:pPr>
              <a:lnSpc>
                <a:spcPct val="110000"/>
              </a:lnSpc>
            </a:pPr>
            <a:r>
              <a:rPr lang="en-US">
                <a:solidFill>
                  <a:schemeClr val="bg1"/>
                </a:solidFill>
              </a:rPr>
              <a:t>Interest in GOD remains constant</a:t>
            </a:r>
            <a:endParaRPr lang="en-US" dirty="0">
              <a:solidFill>
                <a:schemeClr val="bg1"/>
              </a:solidFill>
            </a:endParaRPr>
          </a:p>
        </p:txBody>
      </p:sp>
      <p:sp>
        <p:nvSpPr>
          <p:cNvPr id="3" name="Content Placeholder 2">
            <a:extLst>
              <a:ext uri="{FF2B5EF4-FFF2-40B4-BE49-F238E27FC236}">
                <a16:creationId xmlns:a16="http://schemas.microsoft.com/office/drawing/2014/main" id="{5641CE3C-9917-0E48-B6AE-8AD091193C0F}"/>
              </a:ext>
            </a:extLst>
          </p:cNvPr>
          <p:cNvSpPr>
            <a:spLocks noGrp="1"/>
          </p:cNvSpPr>
          <p:nvPr>
            <p:ph idx="1"/>
          </p:nvPr>
        </p:nvSpPr>
        <p:spPr>
          <a:xfrm>
            <a:off x="1191034" y="2702239"/>
            <a:ext cx="4083331" cy="2856573"/>
          </a:xfrm>
        </p:spPr>
        <p:txBody>
          <a:bodyPr>
            <a:noAutofit/>
          </a:bodyPr>
          <a:lstStyle/>
          <a:p>
            <a:pPr marL="0" indent="0" algn="just">
              <a:lnSpc>
                <a:spcPct val="100000"/>
              </a:lnSpc>
              <a:buNone/>
            </a:pPr>
            <a:r>
              <a:rPr lang="en-US" dirty="0">
                <a:solidFill>
                  <a:schemeClr val="bg1"/>
                </a:solidFill>
              </a:rPr>
              <a:t>While Christian religious denominations and interest in church has trended downward, searches for God, prayer, scripture, bible, and Jesus have remained relatively constant since 2004 in the United States on Google Trends. This refutes the notion that the belief of Christianity is on the decline; however, it does not disprove that organized religion is on the decline.</a:t>
            </a:r>
          </a:p>
        </p:txBody>
      </p:sp>
      <p:pic>
        <p:nvPicPr>
          <p:cNvPr id="5" name="Picture 4">
            <a:extLst>
              <a:ext uri="{FF2B5EF4-FFF2-40B4-BE49-F238E27FC236}">
                <a16:creationId xmlns:a16="http://schemas.microsoft.com/office/drawing/2014/main" id="{7BDD0E9D-C338-1A45-843D-A15003982C3F}"/>
              </a:ext>
            </a:extLst>
          </p:cNvPr>
          <p:cNvPicPr>
            <a:picLocks noChangeAspect="1"/>
          </p:cNvPicPr>
          <p:nvPr/>
        </p:nvPicPr>
        <p:blipFill>
          <a:blip r:embed="rId3"/>
          <a:stretch>
            <a:fillRect/>
          </a:stretch>
        </p:blipFill>
        <p:spPr>
          <a:xfrm>
            <a:off x="5416095" y="1353142"/>
            <a:ext cx="5617084" cy="4100469"/>
          </a:xfrm>
          <a:prstGeom prst="rect">
            <a:avLst/>
          </a:prstGeom>
          <a:ln w="38100">
            <a:solidFill>
              <a:schemeClr val="accent5">
                <a:lumMod val="40000"/>
                <a:lumOff val="60000"/>
              </a:schemeClr>
            </a:solidFill>
          </a:ln>
        </p:spPr>
      </p:pic>
    </p:spTree>
    <p:extLst>
      <p:ext uri="{BB962C8B-B14F-4D97-AF65-F5344CB8AC3E}">
        <p14:creationId xmlns:p14="http://schemas.microsoft.com/office/powerpoint/2010/main" val="427149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FDE77F2-18D0-49FF-860C-62E2AC424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81"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76F573-990E-4E41-B5A6-1B4B2CEA9C66}"/>
              </a:ext>
            </a:extLst>
          </p:cNvPr>
          <p:cNvSpPr>
            <a:spLocks noGrp="1"/>
          </p:cNvSpPr>
          <p:nvPr>
            <p:ph type="title"/>
          </p:nvPr>
        </p:nvSpPr>
        <p:spPr>
          <a:xfrm>
            <a:off x="1010299" y="-349584"/>
            <a:ext cx="4009639" cy="1805540"/>
          </a:xfrm>
        </p:spPr>
        <p:txBody>
          <a:bodyPr anchor="ctr">
            <a:normAutofit/>
          </a:bodyPr>
          <a:lstStyle/>
          <a:p>
            <a:pPr algn="ctr"/>
            <a:r>
              <a:rPr lang="en-US" dirty="0">
                <a:solidFill>
                  <a:schemeClr val="bg1"/>
                </a:solidFill>
              </a:rPr>
              <a:t>The nones</a:t>
            </a:r>
          </a:p>
        </p:txBody>
      </p:sp>
      <p:sp>
        <p:nvSpPr>
          <p:cNvPr id="3" name="Content Placeholder 2">
            <a:extLst>
              <a:ext uri="{FF2B5EF4-FFF2-40B4-BE49-F238E27FC236}">
                <a16:creationId xmlns:a16="http://schemas.microsoft.com/office/drawing/2014/main" id="{9E51C76C-E855-D74D-8D7D-23D7C2EF12FE}"/>
              </a:ext>
            </a:extLst>
          </p:cNvPr>
          <p:cNvSpPr>
            <a:spLocks noGrp="1"/>
          </p:cNvSpPr>
          <p:nvPr>
            <p:ph idx="1"/>
          </p:nvPr>
        </p:nvSpPr>
        <p:spPr>
          <a:xfrm>
            <a:off x="207157" y="901149"/>
            <a:ext cx="5652239" cy="2676802"/>
          </a:xfrm>
        </p:spPr>
        <p:txBody>
          <a:bodyPr anchor="ctr">
            <a:noAutofit/>
          </a:bodyPr>
          <a:lstStyle/>
          <a:p>
            <a:pPr marL="0" indent="0" algn="just">
              <a:lnSpc>
                <a:spcPct val="100000"/>
              </a:lnSpc>
              <a:buNone/>
            </a:pPr>
            <a:r>
              <a:rPr lang="en-US" dirty="0">
                <a:solidFill>
                  <a:schemeClr val="bg1"/>
                </a:solidFill>
              </a:rPr>
              <a:t>After further research, the term “Nones” describes the unorganized group of people who have no religious affiliation. This group is not very organized; therefore, there is not much of a presence in search criteria. The Google Trend below does show a slight increase in the search term nones. Other research statistics show the shift from Christian to Unaffiliated by various demographics. This supports the decline of organized Christian religion in the United States.</a:t>
            </a:r>
          </a:p>
        </p:txBody>
      </p:sp>
      <p:pic>
        <p:nvPicPr>
          <p:cNvPr id="4" name="Picture 3">
            <a:extLst>
              <a:ext uri="{FF2B5EF4-FFF2-40B4-BE49-F238E27FC236}">
                <a16:creationId xmlns:a16="http://schemas.microsoft.com/office/drawing/2014/main" id="{2C855E12-E0EA-4A4B-8190-A05D248AE945}"/>
              </a:ext>
            </a:extLst>
          </p:cNvPr>
          <p:cNvPicPr>
            <a:picLocks noChangeAspect="1"/>
          </p:cNvPicPr>
          <p:nvPr/>
        </p:nvPicPr>
        <p:blipFill>
          <a:blip r:embed="rId2"/>
          <a:stretch>
            <a:fillRect/>
          </a:stretch>
        </p:blipFill>
        <p:spPr>
          <a:xfrm>
            <a:off x="6571102" y="119271"/>
            <a:ext cx="4945035" cy="6571478"/>
          </a:xfrm>
          <a:prstGeom prst="rect">
            <a:avLst/>
          </a:prstGeom>
        </p:spPr>
      </p:pic>
      <p:pic>
        <p:nvPicPr>
          <p:cNvPr id="5" name="Picture 4">
            <a:extLst>
              <a:ext uri="{FF2B5EF4-FFF2-40B4-BE49-F238E27FC236}">
                <a16:creationId xmlns:a16="http://schemas.microsoft.com/office/drawing/2014/main" id="{F3319AE5-674E-2A44-9DC9-047B32C76D78}"/>
              </a:ext>
            </a:extLst>
          </p:cNvPr>
          <p:cNvPicPr>
            <a:picLocks noChangeAspect="1"/>
          </p:cNvPicPr>
          <p:nvPr/>
        </p:nvPicPr>
        <p:blipFill>
          <a:blip r:embed="rId3"/>
          <a:stretch>
            <a:fillRect/>
          </a:stretch>
        </p:blipFill>
        <p:spPr>
          <a:xfrm>
            <a:off x="207157" y="3737113"/>
            <a:ext cx="5652239" cy="2953636"/>
          </a:xfrm>
          <a:prstGeom prst="rect">
            <a:avLst/>
          </a:prstGeom>
        </p:spPr>
      </p:pic>
    </p:spTree>
    <p:extLst>
      <p:ext uri="{BB962C8B-B14F-4D97-AF65-F5344CB8AC3E}">
        <p14:creationId xmlns:p14="http://schemas.microsoft.com/office/powerpoint/2010/main" val="83654840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3">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1077492-50C0-D04B-BC77-F54F94AD640C}"/>
              </a:ext>
            </a:extLst>
          </p:cNvPr>
          <p:cNvSpPr>
            <a:spLocks noGrp="1"/>
          </p:cNvSpPr>
          <p:nvPr>
            <p:ph type="title"/>
          </p:nvPr>
        </p:nvSpPr>
        <p:spPr>
          <a:xfrm>
            <a:off x="1044054" y="2286000"/>
            <a:ext cx="3965456" cy="2285999"/>
          </a:xfrm>
        </p:spPr>
        <p:txBody>
          <a:bodyPr vert="horz" lIns="91440" tIns="45720" rIns="91440" bIns="45720" rtlCol="0" anchor="ctr">
            <a:normAutofit/>
          </a:bodyPr>
          <a:lstStyle/>
          <a:p>
            <a:pPr algn="ctr"/>
            <a:r>
              <a:rPr lang="en-US" dirty="0">
                <a:solidFill>
                  <a:schemeClr val="bg1"/>
                </a:solidFill>
              </a:rPr>
              <a:t>Other potential tests &amp; Research topics</a:t>
            </a:r>
          </a:p>
        </p:txBody>
      </p:sp>
      <p:sp>
        <p:nvSpPr>
          <p:cNvPr id="2" name="TextBox 1">
            <a:extLst>
              <a:ext uri="{FF2B5EF4-FFF2-40B4-BE49-F238E27FC236}">
                <a16:creationId xmlns:a16="http://schemas.microsoft.com/office/drawing/2014/main" id="{4E7CB486-43DF-5840-87C3-4F517A949841}"/>
              </a:ext>
            </a:extLst>
          </p:cNvPr>
          <p:cNvSpPr txBox="1"/>
          <p:nvPr/>
        </p:nvSpPr>
        <p:spPr>
          <a:xfrm>
            <a:off x="5811647" y="118483"/>
            <a:ext cx="6022544" cy="6619461"/>
          </a:xfrm>
          <a:prstGeom prst="rect">
            <a:avLst/>
          </a:prstGeom>
        </p:spPr>
        <p:txBody>
          <a:bodyPr vert="horz" lIns="91440" tIns="45720" rIns="91440" bIns="45720" rtlCol="0" anchor="ctr">
            <a:noAutofit/>
          </a:bodyPr>
          <a:lstStyle/>
          <a:p>
            <a:pPr marL="285750" indent="-285750">
              <a:lnSpc>
                <a:spcPct val="120000"/>
              </a:lnSpc>
              <a:spcAft>
                <a:spcPts val="600"/>
              </a:spcAft>
              <a:buSzPct val="85000"/>
              <a:buFont typeface="Arial" panose="020B0604020202020204" pitchFamily="34" charset="0"/>
              <a:buChar char="•"/>
            </a:pPr>
            <a:r>
              <a:rPr lang="en-US" dirty="0"/>
              <a:t>Most Christian religious church services are held on Sunday mornings. I would research grocery sales on Sunday mornings over time to see if more people are grocery shopping or shopping in general on Sunday mornings instead of attending church services. Another popular trend to explore is Sunday brunch attendance.</a:t>
            </a:r>
          </a:p>
          <a:p>
            <a:pPr marL="285750" indent="-285750">
              <a:lnSpc>
                <a:spcPct val="120000"/>
              </a:lnSpc>
              <a:spcAft>
                <a:spcPts val="600"/>
              </a:spcAft>
              <a:buSzPct val="85000"/>
              <a:buFont typeface="Arial" panose="020B0604020202020204" pitchFamily="34" charset="0"/>
              <a:buChar char="•"/>
            </a:pPr>
            <a:endParaRPr lang="en-US" sz="500" dirty="0"/>
          </a:p>
          <a:p>
            <a:pPr marL="285750" indent="-285750">
              <a:lnSpc>
                <a:spcPct val="120000"/>
              </a:lnSpc>
              <a:spcAft>
                <a:spcPts val="600"/>
              </a:spcAft>
              <a:buSzPct val="85000"/>
              <a:buFont typeface="Arial" panose="020B0604020202020204" pitchFamily="34" charset="0"/>
              <a:buChar char="•"/>
            </a:pPr>
            <a:r>
              <a:rPr lang="en-US" dirty="0"/>
              <a:t>Social media is a great resource for data collection. I would research religious posts by age, location, gender, political party, employment, and religious affiliation.  There may also be downward trends in physical social engagement due to a more virtual world. This would include participating as an active member in a church.</a:t>
            </a:r>
          </a:p>
          <a:p>
            <a:pPr marL="285750" indent="-285750">
              <a:lnSpc>
                <a:spcPct val="120000"/>
              </a:lnSpc>
              <a:spcAft>
                <a:spcPts val="600"/>
              </a:spcAft>
              <a:buSzPct val="85000"/>
              <a:buFont typeface="Arial" panose="020B0604020202020204" pitchFamily="34" charset="0"/>
              <a:buChar char="•"/>
            </a:pPr>
            <a:endParaRPr lang="en-US" sz="500" dirty="0"/>
          </a:p>
          <a:p>
            <a:pPr marL="285750" indent="-285750">
              <a:lnSpc>
                <a:spcPct val="120000"/>
              </a:lnSpc>
              <a:spcAft>
                <a:spcPts val="600"/>
              </a:spcAft>
              <a:buSzPct val="85000"/>
              <a:buFont typeface="Arial" panose="020B0604020202020204" pitchFamily="34" charset="0"/>
              <a:buChar char="•"/>
            </a:pPr>
            <a:r>
              <a:rPr lang="en-US" dirty="0"/>
              <a:t>Those with stronger views towards topics such as gay rights and abortion rights may have conflicting views with Biblical ideals and find themselves at a disconnect with religion.</a:t>
            </a:r>
          </a:p>
        </p:txBody>
      </p:sp>
    </p:spTree>
    <p:extLst>
      <p:ext uri="{BB962C8B-B14F-4D97-AF65-F5344CB8AC3E}">
        <p14:creationId xmlns:p14="http://schemas.microsoft.com/office/powerpoint/2010/main" val="42123169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ortal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TotalTime>
  <Words>994</Words>
  <Application>Microsoft Macintosh PowerPoint</Application>
  <PresentationFormat>Widescreen</PresentationFormat>
  <Paragraphs>43</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Trade Gothic Next Cond</vt:lpstr>
      <vt:lpstr>Trade Gothic Next Light</vt:lpstr>
      <vt:lpstr>PortalVTI</vt:lpstr>
      <vt:lpstr>The Christian Religion</vt:lpstr>
      <vt:lpstr>Is The Organized Religion of Christianity deteriorating in the united states?</vt:lpstr>
      <vt:lpstr>Five Methods of Research</vt:lpstr>
      <vt:lpstr>The downward shift in interest of popular Christian denominations</vt:lpstr>
      <vt:lpstr>The catholic church</vt:lpstr>
      <vt:lpstr>Non-Christian Beliefs</vt:lpstr>
      <vt:lpstr>Interest in GOD remains constant</vt:lpstr>
      <vt:lpstr>The nones</vt:lpstr>
      <vt:lpstr>Other potential tests &amp; Research topics</vt:lpstr>
      <vt:lpstr>Conclusion</vt:lpstr>
      <vt:lpstr>Ethical Concerns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Dominique Grimes</dc:creator>
  <cp:lastModifiedBy>Dominique Grimes</cp:lastModifiedBy>
  <cp:revision>3</cp:revision>
  <dcterms:created xsi:type="dcterms:W3CDTF">2022-01-22T16:36:48Z</dcterms:created>
  <dcterms:modified xsi:type="dcterms:W3CDTF">2024-06-13T04:51:10Z</dcterms:modified>
</cp:coreProperties>
</file>